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handoutMasterIdLst>
    <p:handoutMasterId r:id="rId35"/>
  </p:handoutMasterIdLst>
  <p:sldIdLst>
    <p:sldId id="331" r:id="rId2"/>
    <p:sldId id="346" r:id="rId3"/>
    <p:sldId id="347" r:id="rId4"/>
    <p:sldId id="351" r:id="rId5"/>
    <p:sldId id="357" r:id="rId6"/>
    <p:sldId id="352" r:id="rId7"/>
    <p:sldId id="353" r:id="rId8"/>
    <p:sldId id="358" r:id="rId9"/>
    <p:sldId id="359" r:id="rId10"/>
    <p:sldId id="350" r:id="rId11"/>
    <p:sldId id="349" r:id="rId12"/>
    <p:sldId id="361" r:id="rId13"/>
    <p:sldId id="348" r:id="rId14"/>
    <p:sldId id="343" r:id="rId15"/>
    <p:sldId id="362" r:id="rId16"/>
    <p:sldId id="363" r:id="rId17"/>
    <p:sldId id="364" r:id="rId18"/>
    <p:sldId id="365" r:id="rId19"/>
    <p:sldId id="367" r:id="rId20"/>
    <p:sldId id="368" r:id="rId21"/>
    <p:sldId id="369" r:id="rId22"/>
    <p:sldId id="370" r:id="rId23"/>
    <p:sldId id="371" r:id="rId24"/>
    <p:sldId id="372" r:id="rId25"/>
    <p:sldId id="373" r:id="rId26"/>
    <p:sldId id="377" r:id="rId27"/>
    <p:sldId id="378" r:id="rId28"/>
    <p:sldId id="379" r:id="rId29"/>
    <p:sldId id="380" r:id="rId30"/>
    <p:sldId id="381" r:id="rId31"/>
    <p:sldId id="366" r:id="rId32"/>
    <p:sldId id="382"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5" autoAdjust="0"/>
    <p:restoredTop sz="93548" autoAdjust="0"/>
  </p:normalViewPr>
  <p:slideViewPr>
    <p:cSldViewPr snapToGrid="0">
      <p:cViewPr varScale="1">
        <p:scale>
          <a:sx n="42" d="100"/>
          <a:sy n="42" d="100"/>
        </p:scale>
        <p:origin x="1125" y="33"/>
      </p:cViewPr>
      <p:guideLst/>
    </p:cSldViewPr>
  </p:slideViewPr>
  <p:notesTextViewPr>
    <p:cViewPr>
      <p:scale>
        <a:sx n="1" d="1"/>
        <a:sy n="1" d="1"/>
      </p:scale>
      <p:origin x="0" y="0"/>
    </p:cViewPr>
  </p:notesTextViewPr>
  <p:sorterViewPr>
    <p:cViewPr>
      <p:scale>
        <a:sx n="100" d="100"/>
        <a:sy n="100" d="100"/>
      </p:scale>
      <p:origin x="0" y="-650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6435"/>
          </a:xfrm>
          <a:prstGeom prst="rect">
            <a:avLst/>
          </a:prstGeom>
        </p:spPr>
        <p:txBody>
          <a:bodyPr vert="horz" lIns="92930" tIns="46465" rIns="92930" bIns="46465" rtlCol="0"/>
          <a:lstStyle>
            <a:lvl1pPr algn="r">
              <a:defRPr sz="1200"/>
            </a:lvl1pPr>
          </a:lstStyle>
          <a:p>
            <a:fld id="{99ACF2F5-FFB4-46A8-B4F9-96C6EF6BC458}" type="datetimeFigureOut">
              <a:rPr lang="en-US" smtClean="0"/>
              <a:t>9/4/2018</a:t>
            </a:fld>
            <a:endParaRPr lang="en-US"/>
          </a:p>
        </p:txBody>
      </p:sp>
      <p:sp>
        <p:nvSpPr>
          <p:cNvPr id="4" name="Footer Placeholder 3"/>
          <p:cNvSpPr>
            <a:spLocks noGrp="1"/>
          </p:cNvSpPr>
          <p:nvPr>
            <p:ph type="ftr" sz="quarter" idx="2"/>
          </p:nvPr>
        </p:nvSpPr>
        <p:spPr>
          <a:xfrm>
            <a:off x="0" y="8829968"/>
            <a:ext cx="3037840" cy="466434"/>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8"/>
            <a:ext cx="3037840" cy="466434"/>
          </a:xfrm>
          <a:prstGeom prst="rect">
            <a:avLst/>
          </a:prstGeom>
        </p:spPr>
        <p:txBody>
          <a:bodyPr vert="horz" lIns="92930" tIns="46465" rIns="92930" bIns="46465" rtlCol="0" anchor="b"/>
          <a:lstStyle>
            <a:lvl1pPr algn="r">
              <a:defRPr sz="1200"/>
            </a:lvl1pPr>
          </a:lstStyle>
          <a:p>
            <a:fld id="{5E2697F3-535D-4AD8-B7E2-623F47DC2FED}" type="slidenum">
              <a:rPr lang="en-US" smtClean="0"/>
              <a:t>‹#›</a:t>
            </a:fld>
            <a:endParaRPr lang="en-US"/>
          </a:p>
        </p:txBody>
      </p:sp>
    </p:spTree>
    <p:extLst>
      <p:ext uri="{BB962C8B-B14F-4D97-AF65-F5344CB8AC3E}">
        <p14:creationId xmlns:p14="http://schemas.microsoft.com/office/powerpoint/2010/main" val="1898076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2930" tIns="46465" rIns="92930" bIns="46465" rtlCol="0"/>
          <a:lstStyle>
            <a:lvl1pPr algn="r">
              <a:defRPr sz="1200"/>
            </a:lvl1pPr>
          </a:lstStyle>
          <a:p>
            <a:fld id="{02BBB495-FD95-46CA-8DB7-3114853C0D5B}" type="datetimeFigureOut">
              <a:rPr lang="en-US" smtClean="0"/>
              <a:t>9/4/2018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2930" tIns="46465" rIns="92930" bIns="4646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4"/>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2930" tIns="46465" rIns="92930" bIns="46465" rtlCol="0" anchor="b"/>
          <a:lstStyle>
            <a:lvl1pPr algn="r">
              <a:defRPr sz="1200"/>
            </a:lvl1pPr>
          </a:lstStyle>
          <a:p>
            <a:fld id="{DEA4C776-DB53-4CD7-B2E3-246459C85466}" type="slidenum">
              <a:rPr lang="en-US" smtClean="0"/>
              <a:t>‹#›</a:t>
            </a:fld>
            <a:endParaRPr lang="en-US"/>
          </a:p>
        </p:txBody>
      </p:sp>
    </p:spTree>
    <p:extLst>
      <p:ext uri="{BB962C8B-B14F-4D97-AF65-F5344CB8AC3E}">
        <p14:creationId xmlns:p14="http://schemas.microsoft.com/office/powerpoint/2010/main" val="4292337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defTabSz="982547">
              <a:defRPr sz="2400">
                <a:solidFill>
                  <a:schemeClr val="tx1"/>
                </a:solidFill>
                <a:latin typeface="Times New Roman" panose="02020603050405020304" pitchFamily="18" charset="0"/>
              </a:defRPr>
            </a:lvl1pPr>
            <a:lvl2pPr marL="755060" indent="-290408" defTabSz="982547">
              <a:defRPr sz="2400">
                <a:solidFill>
                  <a:schemeClr val="tx1"/>
                </a:solidFill>
                <a:latin typeface="Times New Roman" panose="02020603050405020304" pitchFamily="18" charset="0"/>
              </a:defRPr>
            </a:lvl2pPr>
            <a:lvl3pPr marL="1161631" indent="-232326" defTabSz="982547">
              <a:defRPr sz="2400">
                <a:solidFill>
                  <a:schemeClr val="tx1"/>
                </a:solidFill>
                <a:latin typeface="Times New Roman" panose="02020603050405020304" pitchFamily="18" charset="0"/>
              </a:defRPr>
            </a:lvl3pPr>
            <a:lvl4pPr marL="1626283" indent="-232326" defTabSz="982547">
              <a:defRPr sz="2400">
                <a:solidFill>
                  <a:schemeClr val="tx1"/>
                </a:solidFill>
                <a:latin typeface="Times New Roman" panose="02020603050405020304" pitchFamily="18" charset="0"/>
              </a:defRPr>
            </a:lvl4pPr>
            <a:lvl5pPr marL="2090936" indent="-232326" defTabSz="982547">
              <a:defRPr sz="2400">
                <a:solidFill>
                  <a:schemeClr val="tx1"/>
                </a:solidFill>
                <a:latin typeface="Times New Roman" panose="02020603050405020304" pitchFamily="18" charset="0"/>
              </a:defRPr>
            </a:lvl5pPr>
            <a:lvl6pPr marL="2555588" indent="-232326" defTabSz="982547" eaLnBrk="0" fontAlgn="base" hangingPunct="0">
              <a:spcBef>
                <a:spcPct val="0"/>
              </a:spcBef>
              <a:spcAft>
                <a:spcPct val="0"/>
              </a:spcAft>
              <a:defRPr sz="2400">
                <a:solidFill>
                  <a:schemeClr val="tx1"/>
                </a:solidFill>
                <a:latin typeface="Times New Roman" panose="02020603050405020304" pitchFamily="18" charset="0"/>
              </a:defRPr>
            </a:lvl6pPr>
            <a:lvl7pPr marL="3020240" indent="-232326" defTabSz="982547" eaLnBrk="0" fontAlgn="base" hangingPunct="0">
              <a:spcBef>
                <a:spcPct val="0"/>
              </a:spcBef>
              <a:spcAft>
                <a:spcPct val="0"/>
              </a:spcAft>
              <a:defRPr sz="2400">
                <a:solidFill>
                  <a:schemeClr val="tx1"/>
                </a:solidFill>
                <a:latin typeface="Times New Roman" panose="02020603050405020304" pitchFamily="18" charset="0"/>
              </a:defRPr>
            </a:lvl7pPr>
            <a:lvl8pPr marL="3484893" indent="-232326" defTabSz="982547" eaLnBrk="0" fontAlgn="base" hangingPunct="0">
              <a:spcBef>
                <a:spcPct val="0"/>
              </a:spcBef>
              <a:spcAft>
                <a:spcPct val="0"/>
              </a:spcAft>
              <a:defRPr sz="2400">
                <a:solidFill>
                  <a:schemeClr val="tx1"/>
                </a:solidFill>
                <a:latin typeface="Times New Roman" panose="02020603050405020304" pitchFamily="18" charset="0"/>
              </a:defRPr>
            </a:lvl8pPr>
            <a:lvl9pPr marL="3949545" indent="-232326" defTabSz="982547" eaLnBrk="0" fontAlgn="base" hangingPunct="0">
              <a:spcBef>
                <a:spcPct val="0"/>
              </a:spcBef>
              <a:spcAft>
                <a:spcPct val="0"/>
              </a:spcAft>
              <a:defRPr sz="2400">
                <a:solidFill>
                  <a:schemeClr val="tx1"/>
                </a:solidFill>
                <a:latin typeface="Times New Roman" panose="02020603050405020304" pitchFamily="18" charset="0"/>
              </a:defRPr>
            </a:lvl9pPr>
          </a:lstStyle>
          <a:p>
            <a:fld id="{DFCE388B-0DF9-4992-B268-3A120254C517}" type="slidenum">
              <a:rPr lang="en-US" altLang="en-US" sz="1300"/>
              <a:pPr/>
              <a:t>11</a:t>
            </a:fld>
            <a:endParaRPr lang="en-US" altLang="en-US" sz="13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432135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515AD71-D793-43E8-B1D2-1DC029CF127E}" type="slidenum">
              <a:rPr lang="en-US" altLang="en-US" sz="1300" smtClean="0"/>
              <a:pPr algn="r" eaLnBrk="1" hangingPunct="1">
                <a:spcBef>
                  <a:spcPct val="0"/>
                </a:spcBef>
              </a:pPr>
              <a:t>25</a:t>
            </a:fld>
            <a:endParaRPr lang="en-US" altLang="en-US" sz="1300" smtClean="0"/>
          </a:p>
        </p:txBody>
      </p:sp>
      <p:sp>
        <p:nvSpPr>
          <p:cNvPr id="504835" name="Rectangle 2"/>
          <p:cNvSpPr>
            <a:spLocks noGrp="1" noRot="1" noChangeAspect="1" noChangeArrowheads="1" noTextEdit="1"/>
          </p:cNvSpPr>
          <p:nvPr>
            <p:ph type="sldImg"/>
          </p:nvPr>
        </p:nvSpPr>
        <p:spPr>
          <a:ln/>
        </p:spPr>
      </p:sp>
      <p:sp>
        <p:nvSpPr>
          <p:cNvPr id="5048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937666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52E94CE-79F4-4F22-B260-B5140B7FE47D}" type="slidenum">
              <a:rPr lang="en-US" altLang="en-US" sz="1300" smtClean="0"/>
              <a:pPr algn="r" eaLnBrk="1" hangingPunct="1">
                <a:spcBef>
                  <a:spcPct val="0"/>
                </a:spcBef>
              </a:pPr>
              <a:t>27</a:t>
            </a:fld>
            <a:endParaRPr lang="en-US" altLang="en-US" sz="1300" smtClean="0"/>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192715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96FB84A2-8D04-42AE-BC56-62CD3A33E455}" type="slidenum">
              <a:rPr lang="en-US" altLang="en-US" sz="1300" smtClean="0"/>
              <a:pPr algn="r" eaLnBrk="1" hangingPunct="1">
                <a:spcBef>
                  <a:spcPct val="0"/>
                </a:spcBef>
              </a:pPr>
              <a:t>29</a:t>
            </a:fld>
            <a:endParaRPr lang="en-US" altLang="en-US" sz="1300" smtClean="0"/>
          </a:p>
        </p:txBody>
      </p:sp>
      <p:sp>
        <p:nvSpPr>
          <p:cNvPr id="507907" name="Rectangle 2"/>
          <p:cNvSpPr>
            <a:spLocks noGrp="1" noRot="1" noChangeAspect="1" noChangeArrowheads="1" noTextEdit="1"/>
          </p:cNvSpPr>
          <p:nvPr>
            <p:ph type="sldImg"/>
          </p:nvPr>
        </p:nvSpPr>
        <p:spPr>
          <a:ln/>
        </p:spPr>
      </p:sp>
      <p:sp>
        <p:nvSpPr>
          <p:cNvPr id="5079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672719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B7C12DA6-BA30-40FA-B862-7DB975C5E46D}" type="slidenum">
              <a:rPr lang="en-US" altLang="en-US" sz="1300" smtClean="0"/>
              <a:pPr algn="r" eaLnBrk="1" hangingPunct="1">
                <a:spcBef>
                  <a:spcPct val="0"/>
                </a:spcBef>
              </a:pPr>
              <a:t>30</a:t>
            </a:fld>
            <a:endParaRPr lang="en-US" altLang="en-US" sz="1300" smtClean="0"/>
          </a:p>
        </p:txBody>
      </p:sp>
      <p:sp>
        <p:nvSpPr>
          <p:cNvPr id="508931" name="Rectangle 2"/>
          <p:cNvSpPr>
            <a:spLocks noGrp="1" noRot="1" noChangeAspect="1" noChangeArrowheads="1" noTextEdit="1"/>
          </p:cNvSpPr>
          <p:nvPr>
            <p:ph type="sldImg"/>
          </p:nvPr>
        </p:nvSpPr>
        <p:spPr>
          <a:ln/>
        </p:spPr>
      </p:sp>
      <p:sp>
        <p:nvSpPr>
          <p:cNvPr id="5089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576141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A3AC5D4-26BC-46C5-8DB6-0B64F5A85090}" type="slidenum">
              <a:rPr lang="en-US" altLang="en-US" sz="1300" smtClean="0"/>
              <a:pPr algn="r" eaLnBrk="1" hangingPunct="1">
                <a:spcBef>
                  <a:spcPct val="0"/>
                </a:spcBef>
              </a:pPr>
              <a:t>32</a:t>
            </a:fld>
            <a:endParaRPr lang="en-US" altLang="en-US" sz="1300" smtClean="0"/>
          </a:p>
        </p:txBody>
      </p:sp>
      <p:sp>
        <p:nvSpPr>
          <p:cNvPr id="509955" name="Rectangle 2"/>
          <p:cNvSpPr>
            <a:spLocks noGrp="1" noRot="1" noChangeAspect="1" noChangeArrowheads="1" noTextEdit="1"/>
          </p:cNvSpPr>
          <p:nvPr>
            <p:ph type="sldImg"/>
          </p:nvPr>
        </p:nvSpPr>
        <p:spPr>
          <a:ln/>
        </p:spPr>
      </p:sp>
      <p:sp>
        <p:nvSpPr>
          <p:cNvPr id="50995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236779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799" eaLnBrk="0" hangingPunct="0">
              <a:spcBef>
                <a:spcPct val="30000"/>
              </a:spcBef>
              <a:defRPr sz="1200">
                <a:solidFill>
                  <a:schemeClr val="tx1"/>
                </a:solidFill>
                <a:latin typeface="Times New Roman" panose="02020603050405020304" pitchFamily="18" charset="0"/>
              </a:defRPr>
            </a:lvl1pPr>
            <a:lvl2pPr marL="755060" indent="-290408" defTabSz="964799" eaLnBrk="0" hangingPunct="0">
              <a:spcBef>
                <a:spcPct val="30000"/>
              </a:spcBef>
              <a:defRPr sz="1200">
                <a:solidFill>
                  <a:schemeClr val="tx1"/>
                </a:solidFill>
                <a:latin typeface="Times New Roman" panose="02020603050405020304" pitchFamily="18" charset="0"/>
              </a:defRPr>
            </a:lvl2pPr>
            <a:lvl3pPr marL="1161631" indent="-232326" defTabSz="964799" eaLnBrk="0" hangingPunct="0">
              <a:spcBef>
                <a:spcPct val="30000"/>
              </a:spcBef>
              <a:defRPr sz="1200">
                <a:solidFill>
                  <a:schemeClr val="tx1"/>
                </a:solidFill>
                <a:latin typeface="Times New Roman" panose="02020603050405020304" pitchFamily="18" charset="0"/>
              </a:defRPr>
            </a:lvl3pPr>
            <a:lvl4pPr marL="1626283" indent="-232326" defTabSz="964799" eaLnBrk="0" hangingPunct="0">
              <a:spcBef>
                <a:spcPct val="30000"/>
              </a:spcBef>
              <a:defRPr sz="1200">
                <a:solidFill>
                  <a:schemeClr val="tx1"/>
                </a:solidFill>
                <a:latin typeface="Times New Roman" panose="02020603050405020304" pitchFamily="18" charset="0"/>
              </a:defRPr>
            </a:lvl4pPr>
            <a:lvl5pPr marL="2090936" indent="-232326" defTabSz="964799" eaLnBrk="0" hangingPunct="0">
              <a:spcBef>
                <a:spcPct val="30000"/>
              </a:spcBef>
              <a:defRPr sz="1200">
                <a:solidFill>
                  <a:schemeClr val="tx1"/>
                </a:solidFill>
                <a:latin typeface="Times New Roman" panose="02020603050405020304" pitchFamily="18" charset="0"/>
              </a:defRPr>
            </a:lvl5pPr>
            <a:lvl6pPr marL="2555588" indent="-232326" defTabSz="964799" eaLnBrk="0" fontAlgn="base" hangingPunct="0">
              <a:spcBef>
                <a:spcPct val="30000"/>
              </a:spcBef>
              <a:spcAft>
                <a:spcPct val="0"/>
              </a:spcAft>
              <a:defRPr sz="1200">
                <a:solidFill>
                  <a:schemeClr val="tx1"/>
                </a:solidFill>
                <a:latin typeface="Times New Roman" panose="02020603050405020304" pitchFamily="18" charset="0"/>
              </a:defRPr>
            </a:lvl6pPr>
            <a:lvl7pPr marL="3020240" indent="-232326" defTabSz="964799" eaLnBrk="0" fontAlgn="base" hangingPunct="0">
              <a:spcBef>
                <a:spcPct val="30000"/>
              </a:spcBef>
              <a:spcAft>
                <a:spcPct val="0"/>
              </a:spcAft>
              <a:defRPr sz="1200">
                <a:solidFill>
                  <a:schemeClr val="tx1"/>
                </a:solidFill>
                <a:latin typeface="Times New Roman" panose="02020603050405020304" pitchFamily="18" charset="0"/>
              </a:defRPr>
            </a:lvl7pPr>
            <a:lvl8pPr marL="3484893" indent="-232326" defTabSz="964799" eaLnBrk="0" fontAlgn="base" hangingPunct="0">
              <a:spcBef>
                <a:spcPct val="30000"/>
              </a:spcBef>
              <a:spcAft>
                <a:spcPct val="0"/>
              </a:spcAft>
              <a:defRPr sz="1200">
                <a:solidFill>
                  <a:schemeClr val="tx1"/>
                </a:solidFill>
                <a:latin typeface="Times New Roman" panose="02020603050405020304" pitchFamily="18" charset="0"/>
              </a:defRPr>
            </a:lvl8pPr>
            <a:lvl9pPr marL="3949545" indent="-232326" defTabSz="964799"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AA596B4-9547-4BD7-B80C-145193E86CEE}" type="slidenum">
              <a:rPr lang="en-US" altLang="en-US">
                <a:latin typeface="Arial" panose="020B0604020202020204" pitchFamily="34" charset="0"/>
              </a:rPr>
              <a:pPr eaLnBrk="1" hangingPunct="1">
                <a:spcBef>
                  <a:spcPct val="0"/>
                </a:spcBef>
              </a:pPr>
              <a:t>15</a:t>
            </a:fld>
            <a:endParaRPr lang="en-US" altLang="en-US">
              <a:latin typeface="Arial" panose="020B0604020202020204" pitchFamily="34"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800"/>
              <a:t>The light source is usually a point source, typically a gas discharge arc lamp such as Xenon (Xe), or Mercury (Hg) arc lamps chosen for high efficiency in the desired spectral region. </a:t>
            </a:r>
          </a:p>
          <a:p>
            <a:pPr eaLnBrk="1" hangingPunct="1"/>
            <a:endParaRPr lang="en-US" altLang="en-US" sz="1800"/>
          </a:p>
          <a:p>
            <a:pPr eaLnBrk="1" hangingPunct="1"/>
            <a:r>
              <a:rPr lang="en-US" altLang="en-US" sz="1800"/>
              <a:t>The photomask is pressed against the wafer with a pressure of 0.05 – 0.3Atm. </a:t>
            </a:r>
          </a:p>
          <a:p>
            <a:pPr eaLnBrk="1" hangingPunct="1"/>
            <a:endParaRPr lang="en-US" altLang="en-US" sz="1800"/>
          </a:p>
          <a:p>
            <a:pPr eaLnBrk="1" hangingPunct="1"/>
            <a:r>
              <a:rPr lang="en-US" altLang="en-US" sz="1800" b="1" u="sng"/>
              <a:t>Advantage</a:t>
            </a:r>
            <a:r>
              <a:rPr lang="en-US" altLang="en-US" sz="1800"/>
              <a:t>: The mask contains all the patterns for all of the chips on the wafer. So every pattern is exposed in a single exposure.</a:t>
            </a:r>
          </a:p>
          <a:p>
            <a:pPr eaLnBrk="1" hangingPunct="1"/>
            <a:r>
              <a:rPr lang="en-US" altLang="en-US" sz="1800"/>
              <a:t>How good is the technique?</a:t>
            </a:r>
          </a:p>
        </p:txBody>
      </p:sp>
    </p:spTree>
    <p:extLst>
      <p:ext uri="{BB962C8B-B14F-4D97-AF65-F5344CB8AC3E}">
        <p14:creationId xmlns:p14="http://schemas.microsoft.com/office/powerpoint/2010/main" val="1877916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799" eaLnBrk="0" hangingPunct="0">
              <a:spcBef>
                <a:spcPct val="30000"/>
              </a:spcBef>
              <a:defRPr sz="1200">
                <a:solidFill>
                  <a:schemeClr val="tx1"/>
                </a:solidFill>
                <a:latin typeface="Times New Roman" panose="02020603050405020304" pitchFamily="18" charset="0"/>
              </a:defRPr>
            </a:lvl1pPr>
            <a:lvl2pPr marL="755060" indent="-290408" defTabSz="964799" eaLnBrk="0" hangingPunct="0">
              <a:spcBef>
                <a:spcPct val="30000"/>
              </a:spcBef>
              <a:defRPr sz="1200">
                <a:solidFill>
                  <a:schemeClr val="tx1"/>
                </a:solidFill>
                <a:latin typeface="Times New Roman" panose="02020603050405020304" pitchFamily="18" charset="0"/>
              </a:defRPr>
            </a:lvl2pPr>
            <a:lvl3pPr marL="1161631" indent="-232326" defTabSz="964799" eaLnBrk="0" hangingPunct="0">
              <a:spcBef>
                <a:spcPct val="30000"/>
              </a:spcBef>
              <a:defRPr sz="1200">
                <a:solidFill>
                  <a:schemeClr val="tx1"/>
                </a:solidFill>
                <a:latin typeface="Times New Roman" panose="02020603050405020304" pitchFamily="18" charset="0"/>
              </a:defRPr>
            </a:lvl3pPr>
            <a:lvl4pPr marL="1626283" indent="-232326" defTabSz="964799" eaLnBrk="0" hangingPunct="0">
              <a:spcBef>
                <a:spcPct val="30000"/>
              </a:spcBef>
              <a:defRPr sz="1200">
                <a:solidFill>
                  <a:schemeClr val="tx1"/>
                </a:solidFill>
                <a:latin typeface="Times New Roman" panose="02020603050405020304" pitchFamily="18" charset="0"/>
              </a:defRPr>
            </a:lvl4pPr>
            <a:lvl5pPr marL="2090936" indent="-232326" defTabSz="964799" eaLnBrk="0" hangingPunct="0">
              <a:spcBef>
                <a:spcPct val="30000"/>
              </a:spcBef>
              <a:defRPr sz="1200">
                <a:solidFill>
                  <a:schemeClr val="tx1"/>
                </a:solidFill>
                <a:latin typeface="Times New Roman" panose="02020603050405020304" pitchFamily="18" charset="0"/>
              </a:defRPr>
            </a:lvl5pPr>
            <a:lvl6pPr marL="2555588" indent="-232326" defTabSz="964799" eaLnBrk="0" fontAlgn="base" hangingPunct="0">
              <a:spcBef>
                <a:spcPct val="30000"/>
              </a:spcBef>
              <a:spcAft>
                <a:spcPct val="0"/>
              </a:spcAft>
              <a:defRPr sz="1200">
                <a:solidFill>
                  <a:schemeClr val="tx1"/>
                </a:solidFill>
                <a:latin typeface="Times New Roman" panose="02020603050405020304" pitchFamily="18" charset="0"/>
              </a:defRPr>
            </a:lvl6pPr>
            <a:lvl7pPr marL="3020240" indent="-232326" defTabSz="964799" eaLnBrk="0" fontAlgn="base" hangingPunct="0">
              <a:spcBef>
                <a:spcPct val="30000"/>
              </a:spcBef>
              <a:spcAft>
                <a:spcPct val="0"/>
              </a:spcAft>
              <a:defRPr sz="1200">
                <a:solidFill>
                  <a:schemeClr val="tx1"/>
                </a:solidFill>
                <a:latin typeface="Times New Roman" panose="02020603050405020304" pitchFamily="18" charset="0"/>
              </a:defRPr>
            </a:lvl7pPr>
            <a:lvl8pPr marL="3484893" indent="-232326" defTabSz="964799" eaLnBrk="0" fontAlgn="base" hangingPunct="0">
              <a:spcBef>
                <a:spcPct val="30000"/>
              </a:spcBef>
              <a:spcAft>
                <a:spcPct val="0"/>
              </a:spcAft>
              <a:defRPr sz="1200">
                <a:solidFill>
                  <a:schemeClr val="tx1"/>
                </a:solidFill>
                <a:latin typeface="Times New Roman" panose="02020603050405020304" pitchFamily="18" charset="0"/>
              </a:defRPr>
            </a:lvl8pPr>
            <a:lvl9pPr marL="3949545" indent="-232326" defTabSz="964799"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9A5B452C-BA92-433D-BD31-D1CD75089B93}" type="slidenum">
              <a:rPr lang="en-US" altLang="en-US">
                <a:latin typeface="Arial" panose="020B0604020202020204" pitchFamily="34" charset="0"/>
              </a:rPr>
              <a:pPr eaLnBrk="1" hangingPunct="1">
                <a:spcBef>
                  <a:spcPct val="0"/>
                </a:spcBef>
              </a:pPr>
              <a:t>16</a:t>
            </a:fld>
            <a:endParaRPr lang="en-US" altLang="en-US">
              <a:latin typeface="Arial" panose="020B0604020202020204" pitchFamily="34"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xfrm>
            <a:off x="235303" y="4493260"/>
            <a:ext cx="7086670" cy="44077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b="1"/>
              <a:t>Resolution</a:t>
            </a:r>
            <a:r>
              <a:rPr lang="en-US" altLang="en-US" sz="1600"/>
              <a:t> relates to how fine a feature, such as a line or trench, can be  reproduced in the resist from the aerial image. It is related to the optical contrast of the resist, which is determined by the resist chemistry and by processing.  </a:t>
            </a:r>
          </a:p>
          <a:p>
            <a:pPr eaLnBrk="1" hangingPunct="1"/>
            <a:r>
              <a:rPr lang="en-US" altLang="en-US" sz="1600"/>
              <a:t>Recall that I did not draw the aerial image in the previous slide as a square wave, which would correspond to the </a:t>
            </a:r>
            <a:r>
              <a:rPr lang="en-US" altLang="en-US" sz="1600" b="1" u="sng"/>
              <a:t>IDEAL light intensity distribution</a:t>
            </a:r>
            <a:r>
              <a:rPr lang="en-US" altLang="en-US" sz="1600"/>
              <a:t> at the wafer plane . Rather I showed the intensity distribution at the wafer plane as a GAUSSIAN-type distribution, which gives rise to a corresponding Gaussian distribution of absorbed energy density in the resist.   </a:t>
            </a:r>
          </a:p>
          <a:p>
            <a:pPr eaLnBrk="1" hangingPunct="1"/>
            <a:r>
              <a:rPr lang="en-US" altLang="en-US" sz="1600" b="1"/>
              <a:t>Clearly the fidelity of the aerial image has been degraded by the exposure tool. If the square wave pattern associated with the mask represents 100% information then the transmitted aerial image clearly represents </a:t>
            </a:r>
            <a:r>
              <a:rPr lang="en-US" altLang="en-US" sz="1600" b="1" u="sng"/>
              <a:t>less</a:t>
            </a:r>
            <a:r>
              <a:rPr lang="en-US" altLang="en-US" sz="1600" b="1"/>
              <a:t> than 100% information</a:t>
            </a:r>
            <a:r>
              <a:rPr lang="en-US" altLang="en-US" sz="1600"/>
              <a:t>.  </a:t>
            </a:r>
          </a:p>
          <a:p>
            <a:pPr eaLnBrk="1" hangingPunct="1"/>
            <a:r>
              <a:rPr lang="en-US" altLang="en-US" sz="1600"/>
              <a:t>The </a:t>
            </a:r>
            <a:r>
              <a:rPr lang="en-US" altLang="en-US" sz="1600" b="1"/>
              <a:t>problem </a:t>
            </a:r>
            <a:r>
              <a:rPr lang="en-US" altLang="en-US" sz="1600"/>
              <a:t>is that the line edge of the aerial image of the feature is difficult to determine. The design of the resist can compensate to some degree for this loss in image fidelity, but clearly the closer the aerial image is to the ideal light intensity pattern square wave, i.e., the higher the optical contrast,  the easier it should be in principle to realize the desired critical dimensions in the resist.</a:t>
            </a:r>
          </a:p>
          <a:p>
            <a:pPr eaLnBrk="1" hangingPunct="1"/>
            <a:r>
              <a:rPr lang="en-US" altLang="en-US" sz="1600"/>
              <a:t>Hence it is important to understand what factors control the quality of the aerial image and how they can be manipulated to get the most out of the optical lithography system.</a:t>
            </a:r>
          </a:p>
        </p:txBody>
      </p:sp>
    </p:spTree>
    <p:extLst>
      <p:ext uri="{BB962C8B-B14F-4D97-AF65-F5344CB8AC3E}">
        <p14:creationId xmlns:p14="http://schemas.microsoft.com/office/powerpoint/2010/main" val="1530013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799" eaLnBrk="0" hangingPunct="0">
              <a:spcBef>
                <a:spcPct val="30000"/>
              </a:spcBef>
              <a:defRPr sz="1200">
                <a:solidFill>
                  <a:schemeClr val="tx1"/>
                </a:solidFill>
                <a:latin typeface="Times New Roman" panose="02020603050405020304" pitchFamily="18" charset="0"/>
              </a:defRPr>
            </a:lvl1pPr>
            <a:lvl2pPr marL="755060" indent="-290408" defTabSz="964799" eaLnBrk="0" hangingPunct="0">
              <a:spcBef>
                <a:spcPct val="30000"/>
              </a:spcBef>
              <a:defRPr sz="1200">
                <a:solidFill>
                  <a:schemeClr val="tx1"/>
                </a:solidFill>
                <a:latin typeface="Times New Roman" panose="02020603050405020304" pitchFamily="18" charset="0"/>
              </a:defRPr>
            </a:lvl2pPr>
            <a:lvl3pPr marL="1161631" indent="-232326" defTabSz="964799" eaLnBrk="0" hangingPunct="0">
              <a:spcBef>
                <a:spcPct val="30000"/>
              </a:spcBef>
              <a:defRPr sz="1200">
                <a:solidFill>
                  <a:schemeClr val="tx1"/>
                </a:solidFill>
                <a:latin typeface="Times New Roman" panose="02020603050405020304" pitchFamily="18" charset="0"/>
              </a:defRPr>
            </a:lvl3pPr>
            <a:lvl4pPr marL="1626283" indent="-232326" defTabSz="964799" eaLnBrk="0" hangingPunct="0">
              <a:spcBef>
                <a:spcPct val="30000"/>
              </a:spcBef>
              <a:defRPr sz="1200">
                <a:solidFill>
                  <a:schemeClr val="tx1"/>
                </a:solidFill>
                <a:latin typeface="Times New Roman" panose="02020603050405020304" pitchFamily="18" charset="0"/>
              </a:defRPr>
            </a:lvl4pPr>
            <a:lvl5pPr marL="2090936" indent="-232326" defTabSz="964799" eaLnBrk="0" hangingPunct="0">
              <a:spcBef>
                <a:spcPct val="30000"/>
              </a:spcBef>
              <a:defRPr sz="1200">
                <a:solidFill>
                  <a:schemeClr val="tx1"/>
                </a:solidFill>
                <a:latin typeface="Times New Roman" panose="02020603050405020304" pitchFamily="18" charset="0"/>
              </a:defRPr>
            </a:lvl5pPr>
            <a:lvl6pPr marL="2555588" indent="-232326" defTabSz="964799" eaLnBrk="0" fontAlgn="base" hangingPunct="0">
              <a:spcBef>
                <a:spcPct val="30000"/>
              </a:spcBef>
              <a:spcAft>
                <a:spcPct val="0"/>
              </a:spcAft>
              <a:defRPr sz="1200">
                <a:solidFill>
                  <a:schemeClr val="tx1"/>
                </a:solidFill>
                <a:latin typeface="Times New Roman" panose="02020603050405020304" pitchFamily="18" charset="0"/>
              </a:defRPr>
            </a:lvl6pPr>
            <a:lvl7pPr marL="3020240" indent="-232326" defTabSz="964799" eaLnBrk="0" fontAlgn="base" hangingPunct="0">
              <a:spcBef>
                <a:spcPct val="30000"/>
              </a:spcBef>
              <a:spcAft>
                <a:spcPct val="0"/>
              </a:spcAft>
              <a:defRPr sz="1200">
                <a:solidFill>
                  <a:schemeClr val="tx1"/>
                </a:solidFill>
                <a:latin typeface="Times New Roman" panose="02020603050405020304" pitchFamily="18" charset="0"/>
              </a:defRPr>
            </a:lvl7pPr>
            <a:lvl8pPr marL="3484893" indent="-232326" defTabSz="964799" eaLnBrk="0" fontAlgn="base" hangingPunct="0">
              <a:spcBef>
                <a:spcPct val="30000"/>
              </a:spcBef>
              <a:spcAft>
                <a:spcPct val="0"/>
              </a:spcAft>
              <a:defRPr sz="1200">
                <a:solidFill>
                  <a:schemeClr val="tx1"/>
                </a:solidFill>
                <a:latin typeface="Times New Roman" panose="02020603050405020304" pitchFamily="18" charset="0"/>
              </a:defRPr>
            </a:lvl8pPr>
            <a:lvl9pPr marL="3949545" indent="-232326" defTabSz="964799"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64799" rtl="0" eaLnBrk="1" fontAlgn="auto" latinLnBrk="0" hangingPunct="1">
              <a:lnSpc>
                <a:spcPct val="100000"/>
              </a:lnSpc>
              <a:spcBef>
                <a:spcPct val="0"/>
              </a:spcBef>
              <a:spcAft>
                <a:spcPts val="0"/>
              </a:spcAft>
              <a:buClrTx/>
              <a:buSzTx/>
              <a:buFontTx/>
              <a:buNone/>
              <a:tabLst/>
              <a:defRPr/>
            </a:pPr>
            <a:fld id="{BF39F322-A88A-48D5-9DD3-410A89623885}"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64799" rtl="0" eaLnBrk="1" fontAlgn="auto" latinLnBrk="0" hangingPunct="1">
                <a:lnSpc>
                  <a:spcPct val="100000"/>
                </a:lnSpc>
                <a:spcBef>
                  <a:spcPct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a:t>Modulation is also known as OPTICAL CONTRAST</a:t>
            </a:r>
          </a:p>
        </p:txBody>
      </p:sp>
    </p:spTree>
    <p:extLst>
      <p:ext uri="{BB962C8B-B14F-4D97-AF65-F5344CB8AC3E}">
        <p14:creationId xmlns:p14="http://schemas.microsoft.com/office/powerpoint/2010/main" val="1422873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799" eaLnBrk="0" hangingPunct="0">
              <a:spcBef>
                <a:spcPct val="30000"/>
              </a:spcBef>
              <a:defRPr sz="1200">
                <a:solidFill>
                  <a:schemeClr val="tx1"/>
                </a:solidFill>
                <a:latin typeface="Times New Roman" panose="02020603050405020304" pitchFamily="18" charset="0"/>
              </a:defRPr>
            </a:lvl1pPr>
            <a:lvl2pPr marL="755060" indent="-290408" defTabSz="964799" eaLnBrk="0" hangingPunct="0">
              <a:spcBef>
                <a:spcPct val="30000"/>
              </a:spcBef>
              <a:defRPr sz="1200">
                <a:solidFill>
                  <a:schemeClr val="tx1"/>
                </a:solidFill>
                <a:latin typeface="Times New Roman" panose="02020603050405020304" pitchFamily="18" charset="0"/>
              </a:defRPr>
            </a:lvl2pPr>
            <a:lvl3pPr marL="1161631" indent="-232326" defTabSz="964799" eaLnBrk="0" hangingPunct="0">
              <a:spcBef>
                <a:spcPct val="30000"/>
              </a:spcBef>
              <a:defRPr sz="1200">
                <a:solidFill>
                  <a:schemeClr val="tx1"/>
                </a:solidFill>
                <a:latin typeface="Times New Roman" panose="02020603050405020304" pitchFamily="18" charset="0"/>
              </a:defRPr>
            </a:lvl3pPr>
            <a:lvl4pPr marL="1626283" indent="-232326" defTabSz="964799" eaLnBrk="0" hangingPunct="0">
              <a:spcBef>
                <a:spcPct val="30000"/>
              </a:spcBef>
              <a:defRPr sz="1200">
                <a:solidFill>
                  <a:schemeClr val="tx1"/>
                </a:solidFill>
                <a:latin typeface="Times New Roman" panose="02020603050405020304" pitchFamily="18" charset="0"/>
              </a:defRPr>
            </a:lvl4pPr>
            <a:lvl5pPr marL="2090936" indent="-232326" defTabSz="964799" eaLnBrk="0" hangingPunct="0">
              <a:spcBef>
                <a:spcPct val="30000"/>
              </a:spcBef>
              <a:defRPr sz="1200">
                <a:solidFill>
                  <a:schemeClr val="tx1"/>
                </a:solidFill>
                <a:latin typeface="Times New Roman" panose="02020603050405020304" pitchFamily="18" charset="0"/>
              </a:defRPr>
            </a:lvl5pPr>
            <a:lvl6pPr marL="2555588" indent="-232326" defTabSz="964799" eaLnBrk="0" fontAlgn="base" hangingPunct="0">
              <a:spcBef>
                <a:spcPct val="30000"/>
              </a:spcBef>
              <a:spcAft>
                <a:spcPct val="0"/>
              </a:spcAft>
              <a:defRPr sz="1200">
                <a:solidFill>
                  <a:schemeClr val="tx1"/>
                </a:solidFill>
                <a:latin typeface="Times New Roman" panose="02020603050405020304" pitchFamily="18" charset="0"/>
              </a:defRPr>
            </a:lvl6pPr>
            <a:lvl7pPr marL="3020240" indent="-232326" defTabSz="964799" eaLnBrk="0" fontAlgn="base" hangingPunct="0">
              <a:spcBef>
                <a:spcPct val="30000"/>
              </a:spcBef>
              <a:spcAft>
                <a:spcPct val="0"/>
              </a:spcAft>
              <a:defRPr sz="1200">
                <a:solidFill>
                  <a:schemeClr val="tx1"/>
                </a:solidFill>
                <a:latin typeface="Times New Roman" panose="02020603050405020304" pitchFamily="18" charset="0"/>
              </a:defRPr>
            </a:lvl7pPr>
            <a:lvl8pPr marL="3484893" indent="-232326" defTabSz="964799" eaLnBrk="0" fontAlgn="base" hangingPunct="0">
              <a:spcBef>
                <a:spcPct val="30000"/>
              </a:spcBef>
              <a:spcAft>
                <a:spcPct val="0"/>
              </a:spcAft>
              <a:defRPr sz="1200">
                <a:solidFill>
                  <a:schemeClr val="tx1"/>
                </a:solidFill>
                <a:latin typeface="Times New Roman" panose="02020603050405020304" pitchFamily="18" charset="0"/>
              </a:defRPr>
            </a:lvl8pPr>
            <a:lvl9pPr marL="3949545" indent="-232326" defTabSz="964799"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64799" rtl="0" eaLnBrk="1" fontAlgn="auto" latinLnBrk="0" hangingPunct="1">
              <a:lnSpc>
                <a:spcPct val="100000"/>
              </a:lnSpc>
              <a:spcBef>
                <a:spcPct val="0"/>
              </a:spcBef>
              <a:spcAft>
                <a:spcPts val="0"/>
              </a:spcAft>
              <a:buClrTx/>
              <a:buSzTx/>
              <a:buFontTx/>
              <a:buNone/>
              <a:tabLst/>
              <a:defRPr/>
            </a:pPr>
            <a:fld id="{AE456D79-8A52-49AE-9D60-BEEE555B5CA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64799" rtl="0" eaLnBrk="1" fontAlgn="auto" latinLnBrk="0" hangingPunct="1">
                <a:lnSpc>
                  <a:spcPct val="100000"/>
                </a:lnSpc>
                <a:spcBef>
                  <a:spcPct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a:t>Problem is that the mechanical contact between the mask and wafer causes defects on the mask and wafer with consequent negative impact on productivity.</a:t>
            </a:r>
          </a:p>
        </p:txBody>
      </p:sp>
    </p:spTree>
    <p:extLst>
      <p:ext uri="{BB962C8B-B14F-4D97-AF65-F5344CB8AC3E}">
        <p14:creationId xmlns:p14="http://schemas.microsoft.com/office/powerpoint/2010/main" val="2899934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F4FFB47-1258-4C6F-BE60-2236D6B30BAA}" type="slidenum">
              <a:rPr lang="en-US" altLang="en-US" sz="1300" smtClean="0"/>
              <a:pPr algn="r" eaLnBrk="1" hangingPunct="1">
                <a:spcBef>
                  <a:spcPct val="0"/>
                </a:spcBef>
              </a:pPr>
              <a:t>20</a:t>
            </a:fld>
            <a:endParaRPr lang="en-US" altLang="en-US" sz="1300" smtClean="0"/>
          </a:p>
        </p:txBody>
      </p:sp>
      <p:sp>
        <p:nvSpPr>
          <p:cNvPr id="501763" name="Rectangle 2"/>
          <p:cNvSpPr>
            <a:spLocks noGrp="1" noRot="1" noChangeAspect="1" noChangeArrowheads="1" noTextEdit="1"/>
          </p:cNvSpPr>
          <p:nvPr>
            <p:ph type="sldImg"/>
          </p:nvPr>
        </p:nvSpPr>
        <p:spPr>
          <a:ln/>
        </p:spPr>
      </p:sp>
      <p:sp>
        <p:nvSpPr>
          <p:cNvPr id="5017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28822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770949F2-8186-43EA-B992-6AAD42D027D8}" type="slidenum">
              <a:rPr lang="en-US" altLang="en-US" sz="1300" smtClean="0"/>
              <a:pPr algn="r" eaLnBrk="1" hangingPunct="1">
                <a:spcBef>
                  <a:spcPct val="0"/>
                </a:spcBef>
              </a:pPr>
              <a:t>22</a:t>
            </a:fld>
            <a:endParaRPr lang="en-US" altLang="en-US" sz="1300" smtClean="0"/>
          </a:p>
        </p:txBody>
      </p:sp>
      <p:sp>
        <p:nvSpPr>
          <p:cNvPr id="502787" name="Rectangle 2"/>
          <p:cNvSpPr>
            <a:spLocks noGrp="1" noRot="1" noChangeAspect="1" noChangeArrowheads="1" noTextEdit="1"/>
          </p:cNvSpPr>
          <p:nvPr>
            <p:ph type="sldImg"/>
          </p:nvPr>
        </p:nvSpPr>
        <p:spPr>
          <a:ln/>
        </p:spPr>
      </p:sp>
      <p:sp>
        <p:nvSpPr>
          <p:cNvPr id="50278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303852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8CC4E046-0DD4-4E79-AD9A-A4606ECDCCD0}" type="slidenum">
              <a:rPr lang="en-US" altLang="en-US" sz="1300" smtClean="0"/>
              <a:pPr algn="r" eaLnBrk="1" hangingPunct="1">
                <a:spcBef>
                  <a:spcPct val="0"/>
                </a:spcBef>
              </a:pPr>
              <a:t>23</a:t>
            </a:fld>
            <a:endParaRPr lang="en-US" altLang="en-US" sz="1300" smtClean="0"/>
          </a:p>
        </p:txBody>
      </p:sp>
      <p:sp>
        <p:nvSpPr>
          <p:cNvPr id="503811" name="Rectangle 2"/>
          <p:cNvSpPr>
            <a:spLocks noGrp="1" noRot="1" noChangeAspect="1" noChangeArrowheads="1" noTextEdit="1"/>
          </p:cNvSpPr>
          <p:nvPr>
            <p:ph type="sldImg"/>
          </p:nvPr>
        </p:nvSpPr>
        <p:spPr>
          <a:ln/>
        </p:spPr>
      </p:sp>
      <p:sp>
        <p:nvSpPr>
          <p:cNvPr id="50381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32891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9D5EF5EC-1465-4859-8AA3-4CE688E9AF6C}" type="slidenum">
              <a:rPr lang="en-US" altLang="en-US" sz="1300" smtClean="0"/>
              <a:pPr algn="r" eaLnBrk="1" hangingPunct="1">
                <a:spcBef>
                  <a:spcPct val="0"/>
                </a:spcBef>
              </a:pPr>
              <a:t>24</a:t>
            </a:fld>
            <a:endParaRPr lang="en-US" altLang="en-US" sz="1300" smtClean="0"/>
          </a:p>
        </p:txBody>
      </p:sp>
      <p:sp>
        <p:nvSpPr>
          <p:cNvPr id="536579" name="Rectangle 2"/>
          <p:cNvSpPr>
            <a:spLocks noGrp="1" noRot="1" noChangeAspect="1" noChangeArrowheads="1" noTextEdit="1"/>
          </p:cNvSpPr>
          <p:nvPr>
            <p:ph type="sldImg"/>
          </p:nvPr>
        </p:nvSpPr>
        <p:spPr>
          <a:ln/>
        </p:spPr>
      </p:sp>
      <p:sp>
        <p:nvSpPr>
          <p:cNvPr id="53658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069047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1115"/>
            <a:ext cx="7772400" cy="852741"/>
          </a:xfrm>
        </p:spPr>
        <p:txBody>
          <a:bodyPr anchor="b">
            <a:normAutofit/>
          </a:bodyPr>
          <a:lstStyle>
            <a:lvl1pPr algn="ctr">
              <a:defRPr sz="4800">
                <a:solidFill>
                  <a:srgbClr val="3333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61288" y="1151446"/>
            <a:ext cx="6858000" cy="73221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DAA6406-22DD-4848-9953-4D41595BEB6E}" type="slidenum">
              <a:rPr lang="en-US" smtClean="0"/>
              <a:t>‹#›</a:t>
            </a:fld>
            <a:endParaRPr lang="en-US"/>
          </a:p>
        </p:txBody>
      </p:sp>
    </p:spTree>
    <p:extLst>
      <p:ext uri="{BB962C8B-B14F-4D97-AF65-F5344CB8AC3E}">
        <p14:creationId xmlns:p14="http://schemas.microsoft.com/office/powerpoint/2010/main" val="17596539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BAD53F9-E430-48D6-9E9A-FBD5E1732FAB}" type="datetimeFigureOut">
              <a:rPr lang="en-US" smtClean="0"/>
              <a:t>9/4/2018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DAA6406-22DD-4848-9953-4D41595BEB6E}" type="slidenum">
              <a:rPr lang="en-US" smtClean="0"/>
              <a:t>‹#›</a:t>
            </a:fld>
            <a:endParaRPr lang="en-US"/>
          </a:p>
        </p:txBody>
      </p:sp>
    </p:spTree>
    <p:extLst>
      <p:ext uri="{BB962C8B-B14F-4D97-AF65-F5344CB8AC3E}">
        <p14:creationId xmlns:p14="http://schemas.microsoft.com/office/powerpoint/2010/main" val="187864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BAD53F9-E430-48D6-9E9A-FBD5E1732FAB}" type="datetimeFigureOut">
              <a:rPr lang="en-US" smtClean="0"/>
              <a:t>9/4/2018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DAA6406-22DD-4848-9953-4D41595BEB6E}" type="slidenum">
              <a:rPr lang="en-US" smtClean="0"/>
              <a:t>‹#›</a:t>
            </a:fld>
            <a:endParaRPr lang="en-US"/>
          </a:p>
        </p:txBody>
      </p:sp>
    </p:spTree>
    <p:extLst>
      <p:ext uri="{BB962C8B-B14F-4D97-AF65-F5344CB8AC3E}">
        <p14:creationId xmlns:p14="http://schemas.microsoft.com/office/powerpoint/2010/main" val="2184082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BAD53F9-E430-48D6-9E9A-FBD5E1732FAB}" type="datetimeFigureOut">
              <a:rPr lang="en-US" smtClean="0"/>
              <a:t>9/4/2018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DAA6406-22DD-4848-9953-4D41595BEB6E}" type="slidenum">
              <a:rPr lang="en-US" smtClean="0"/>
              <a:t>‹#›</a:t>
            </a:fld>
            <a:endParaRPr lang="en-US"/>
          </a:p>
        </p:txBody>
      </p:sp>
    </p:spTree>
    <p:extLst>
      <p:ext uri="{BB962C8B-B14F-4D97-AF65-F5344CB8AC3E}">
        <p14:creationId xmlns:p14="http://schemas.microsoft.com/office/powerpoint/2010/main" val="2715344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BAD53F9-E430-48D6-9E9A-FBD5E1732FAB}" type="datetimeFigureOut">
              <a:rPr lang="en-US" smtClean="0"/>
              <a:t>9/4/2018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DAA6406-22DD-4848-9953-4D41595BEB6E}" type="slidenum">
              <a:rPr lang="en-US" smtClean="0"/>
              <a:t>‹#›</a:t>
            </a:fld>
            <a:endParaRPr lang="en-US"/>
          </a:p>
        </p:txBody>
      </p:sp>
    </p:spTree>
    <p:extLst>
      <p:ext uri="{BB962C8B-B14F-4D97-AF65-F5344CB8AC3E}">
        <p14:creationId xmlns:p14="http://schemas.microsoft.com/office/powerpoint/2010/main" val="2822575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BBAD53F9-E430-48D6-9E9A-FBD5E1732FAB}" type="datetimeFigureOut">
              <a:rPr lang="en-US" smtClean="0"/>
              <a:t>9/4/2018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DAA6406-22DD-4848-9953-4D41595BEB6E}" type="slidenum">
              <a:rPr lang="en-US" smtClean="0"/>
              <a:t>‹#›</a:t>
            </a:fld>
            <a:endParaRPr lang="en-US"/>
          </a:p>
        </p:txBody>
      </p:sp>
    </p:spTree>
    <p:extLst>
      <p:ext uri="{BB962C8B-B14F-4D97-AF65-F5344CB8AC3E}">
        <p14:creationId xmlns:p14="http://schemas.microsoft.com/office/powerpoint/2010/main" val="835579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BBAD53F9-E430-48D6-9E9A-FBD5E1732FAB}" type="datetimeFigureOut">
              <a:rPr lang="en-US" smtClean="0"/>
              <a:t>9/4/2018</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DAA6406-22DD-4848-9953-4D41595BEB6E}" type="slidenum">
              <a:rPr lang="en-US" smtClean="0"/>
              <a:t>‹#›</a:t>
            </a:fld>
            <a:endParaRPr lang="en-US"/>
          </a:p>
        </p:txBody>
      </p:sp>
    </p:spTree>
    <p:extLst>
      <p:ext uri="{BB962C8B-B14F-4D97-AF65-F5344CB8AC3E}">
        <p14:creationId xmlns:p14="http://schemas.microsoft.com/office/powerpoint/2010/main" val="3541304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BBAD53F9-E430-48D6-9E9A-FBD5E1732FAB}" type="datetimeFigureOut">
              <a:rPr lang="en-US" smtClean="0"/>
              <a:t>9/4/2018</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DAA6406-22DD-4848-9953-4D41595BEB6E}" type="slidenum">
              <a:rPr lang="en-US" smtClean="0"/>
              <a:t>‹#›</a:t>
            </a:fld>
            <a:endParaRPr lang="en-US"/>
          </a:p>
        </p:txBody>
      </p:sp>
    </p:spTree>
    <p:extLst>
      <p:ext uri="{BB962C8B-B14F-4D97-AF65-F5344CB8AC3E}">
        <p14:creationId xmlns:p14="http://schemas.microsoft.com/office/powerpoint/2010/main" val="442407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BBAD53F9-E430-48D6-9E9A-FBD5E1732FAB}" type="datetimeFigureOut">
              <a:rPr lang="en-US" smtClean="0"/>
              <a:t>9/4/2018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DAA6406-22DD-4848-9953-4D41595BEB6E}" type="slidenum">
              <a:rPr lang="en-US" smtClean="0"/>
              <a:t>‹#›</a:t>
            </a:fld>
            <a:endParaRPr lang="en-US"/>
          </a:p>
        </p:txBody>
      </p:sp>
    </p:spTree>
    <p:extLst>
      <p:ext uri="{BB962C8B-B14F-4D97-AF65-F5344CB8AC3E}">
        <p14:creationId xmlns:p14="http://schemas.microsoft.com/office/powerpoint/2010/main" val="2783308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BBAD53F9-E430-48D6-9E9A-FBD5E1732FAB}" type="datetimeFigureOut">
              <a:rPr lang="en-US" smtClean="0"/>
              <a:t>9/4/2018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DAA6406-22DD-4848-9953-4D41595BEB6E}" type="slidenum">
              <a:rPr lang="en-US" smtClean="0"/>
              <a:t>‹#›</a:t>
            </a:fld>
            <a:endParaRPr lang="en-US"/>
          </a:p>
        </p:txBody>
      </p:sp>
    </p:spTree>
    <p:extLst>
      <p:ext uri="{BB962C8B-B14F-4D97-AF65-F5344CB8AC3E}">
        <p14:creationId xmlns:p14="http://schemas.microsoft.com/office/powerpoint/2010/main" val="3119988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BBAD53F9-E430-48D6-9E9A-FBD5E1732FAB}" type="datetimeFigureOut">
              <a:rPr lang="en-US" smtClean="0"/>
              <a:t>9/4/2018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DAA6406-22DD-4848-9953-4D41595BEB6E}" type="slidenum">
              <a:rPr lang="en-US" smtClean="0"/>
              <a:t>‹#›</a:t>
            </a:fld>
            <a:endParaRPr lang="en-US"/>
          </a:p>
        </p:txBody>
      </p:sp>
    </p:spTree>
    <p:extLst>
      <p:ext uri="{BB962C8B-B14F-4D97-AF65-F5344CB8AC3E}">
        <p14:creationId xmlns:p14="http://schemas.microsoft.com/office/powerpoint/2010/main" val="740629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LongHorn Logo.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234313" y="6340627"/>
            <a:ext cx="914400" cy="457200"/>
          </a:xfrm>
          <a:prstGeom prst="rect">
            <a:avLst/>
          </a:prstGeom>
        </p:spPr>
      </p:pic>
      <p:sp>
        <p:nvSpPr>
          <p:cNvPr id="9" name="TextBox 8"/>
          <p:cNvSpPr txBox="1"/>
          <p:nvPr userDrawn="1"/>
        </p:nvSpPr>
        <p:spPr>
          <a:xfrm>
            <a:off x="467020" y="6459273"/>
            <a:ext cx="2613660" cy="338554"/>
          </a:xfrm>
          <a:prstGeom prst="rect">
            <a:avLst/>
          </a:prstGeom>
          <a:noFill/>
        </p:spPr>
        <p:txBody>
          <a:bodyPr wrap="square" rtlCol="0">
            <a:spAutoFit/>
          </a:bodyPr>
          <a:lstStyle/>
          <a:p>
            <a:r>
              <a:rPr lang="en-US" sz="1600"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ChE</a:t>
            </a:r>
            <a:r>
              <a:rPr lang="en-US" sz="1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384T / 323</a:t>
            </a:r>
          </a:p>
        </p:txBody>
      </p:sp>
    </p:spTree>
    <p:extLst>
      <p:ext uri="{BB962C8B-B14F-4D97-AF65-F5344CB8AC3E}">
        <p14:creationId xmlns:p14="http://schemas.microsoft.com/office/powerpoint/2010/main" val="4267279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rgbClr val="3333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notesSlide" Target="../notesSlides/notesSlide9.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2.wmf"/><Relationship Id="rId5" Type="http://schemas.openxmlformats.org/officeDocument/2006/relationships/oleObject" Target="../embeddings/oleObject1.bin"/><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7.wmf"/><Relationship Id="rId5" Type="http://schemas.openxmlformats.org/officeDocument/2006/relationships/oleObject" Target="../embeddings/oleObject3.bin"/><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9125" y="166815"/>
            <a:ext cx="7772400" cy="852741"/>
          </a:xfrm>
        </p:spPr>
        <p:txBody>
          <a:bodyPr>
            <a:normAutofit/>
          </a:bodyPr>
          <a:lstStyle/>
          <a:p>
            <a:r>
              <a:rPr lang="en-US" sz="4000" dirty="0" smtClean="0"/>
              <a:t>Lecture 2</a:t>
            </a:r>
            <a:endParaRPr lang="en-US" sz="4000" dirty="0"/>
          </a:p>
        </p:txBody>
      </p:sp>
      <p:sp>
        <p:nvSpPr>
          <p:cNvPr id="3" name="Subtitle 2"/>
          <p:cNvSpPr>
            <a:spLocks noGrp="1"/>
          </p:cNvSpPr>
          <p:nvPr>
            <p:ph type="subTitle" idx="1"/>
          </p:nvPr>
        </p:nvSpPr>
        <p:spPr>
          <a:xfrm>
            <a:off x="1151763" y="1019556"/>
            <a:ext cx="6858000" cy="429704"/>
          </a:xfrm>
        </p:spPr>
        <p:txBody>
          <a:bodyPr/>
          <a:lstStyle/>
          <a:p>
            <a:r>
              <a:rPr lang="en-US" b="1" dirty="0"/>
              <a:t>Chemical Engineering for Micro/Nano Fabrication</a:t>
            </a:r>
          </a:p>
          <a:p>
            <a:endParaRPr lang="en-US" dirty="0"/>
          </a:p>
          <a:p>
            <a:endParaRPr lang="en-US" dirty="0"/>
          </a:p>
        </p:txBody>
      </p:sp>
      <p:pic>
        <p:nvPicPr>
          <p:cNvPr id="8" name="Picture 7"/>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7000"/>
                    </a14:imgEffect>
                    <a14:imgEffect>
                      <a14:brightnessContrast bright="-13000" contrast="3000"/>
                    </a14:imgEffect>
                  </a14:imgLayer>
                </a14:imgProps>
              </a:ext>
              <a:ext uri="{28A0092B-C50C-407E-A947-70E740481C1C}">
                <a14:useLocalDpi xmlns:a14="http://schemas.microsoft.com/office/drawing/2010/main"/>
              </a:ext>
            </a:extLst>
          </a:blip>
          <a:srcRect/>
          <a:stretch/>
        </p:blipFill>
        <p:spPr>
          <a:xfrm>
            <a:off x="1828966" y="2162215"/>
            <a:ext cx="5503593" cy="368296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326691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303" y="748085"/>
            <a:ext cx="7619047" cy="5714286"/>
          </a:xfrm>
          <a:prstGeom prst="rect">
            <a:avLst/>
          </a:prstGeom>
        </p:spPr>
      </p:pic>
      <p:pic>
        <p:nvPicPr>
          <p:cNvPr id="6" name="Picture 5"/>
          <p:cNvPicPr>
            <a:picLocks noChangeAspect="1"/>
          </p:cNvPicPr>
          <p:nvPr/>
        </p:nvPicPr>
        <p:blipFill>
          <a:blip r:embed="rId3"/>
          <a:stretch>
            <a:fillRect/>
          </a:stretch>
        </p:blipFill>
        <p:spPr>
          <a:xfrm>
            <a:off x="654775" y="748085"/>
            <a:ext cx="8384654" cy="5240409"/>
          </a:xfrm>
          <a:prstGeom prst="rect">
            <a:avLst/>
          </a:prstGeom>
        </p:spPr>
      </p:pic>
      <p:sp>
        <p:nvSpPr>
          <p:cNvPr id="7" name="Rectangle 6"/>
          <p:cNvSpPr/>
          <p:nvPr/>
        </p:nvSpPr>
        <p:spPr>
          <a:xfrm>
            <a:off x="2796231" y="209476"/>
            <a:ext cx="5354991" cy="1077218"/>
          </a:xfrm>
          <a:prstGeom prst="rect">
            <a:avLst/>
          </a:prstGeom>
        </p:spPr>
        <p:txBody>
          <a:bodyPr wrap="square">
            <a:spAutoFit/>
          </a:bodyPr>
          <a:lstStyle/>
          <a:p>
            <a:r>
              <a:rPr lang="en-US" altLang="en-US" sz="3200" dirty="0">
                <a:solidFill>
                  <a:srgbClr val="3333FF"/>
                </a:solidFill>
              </a:rPr>
              <a:t>Electron Beam Lithography</a:t>
            </a:r>
            <a:br>
              <a:rPr lang="en-US" altLang="en-US" sz="3200" dirty="0">
                <a:solidFill>
                  <a:srgbClr val="3333FF"/>
                </a:solidFill>
              </a:rPr>
            </a:br>
            <a:endParaRPr lang="en-US" sz="3200" dirty="0"/>
          </a:p>
        </p:txBody>
      </p:sp>
      <p:pic>
        <p:nvPicPr>
          <p:cNvPr id="5" name="Picture 4"/>
          <p:cNvPicPr>
            <a:picLocks noChangeAspect="1"/>
          </p:cNvPicPr>
          <p:nvPr/>
        </p:nvPicPr>
        <p:blipFill>
          <a:blip r:embed="rId4"/>
          <a:stretch>
            <a:fillRect/>
          </a:stretch>
        </p:blipFill>
        <p:spPr>
          <a:xfrm>
            <a:off x="0" y="-188226"/>
            <a:ext cx="9483633" cy="7586907"/>
          </a:xfrm>
          <a:prstGeom prst="rect">
            <a:avLst/>
          </a:prstGeom>
        </p:spPr>
      </p:pic>
    </p:spTree>
    <p:extLst>
      <p:ext uri="{BB962C8B-B14F-4D97-AF65-F5344CB8AC3E}">
        <p14:creationId xmlns:p14="http://schemas.microsoft.com/office/powerpoint/2010/main" val="24829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90000"/>
          </a:bodyPr>
          <a:lstStyle/>
          <a:p>
            <a:pPr eaLnBrk="1" hangingPunct="1"/>
            <a:r>
              <a:rPr lang="en-US" altLang="en-US" sz="4000" dirty="0" smtClean="0"/>
              <a:t>Electron Beam Lithography for Masks</a:t>
            </a:r>
            <a:br>
              <a:rPr lang="en-US" altLang="en-US" sz="4000" dirty="0" smtClean="0"/>
            </a:br>
            <a:endParaRPr lang="en-US" altLang="en-US" sz="4000" dirty="0" smtClean="0"/>
          </a:p>
        </p:txBody>
      </p:sp>
      <p:pic>
        <p:nvPicPr>
          <p:cNvPr id="32771" name="Picture 5" descr="nanoli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0"/>
            <a:ext cx="29718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7" descr="e_beam_lit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362200"/>
            <a:ext cx="5676900"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8"/>
          <p:cNvSpPr txBox="1">
            <a:spLocks noChangeArrowheads="1"/>
          </p:cNvSpPr>
          <p:nvPr/>
        </p:nvSpPr>
        <p:spPr bwMode="auto">
          <a:xfrm>
            <a:off x="1942012" y="885031"/>
            <a:ext cx="59436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FontTx/>
              <a:buChar char="•"/>
            </a:pPr>
            <a:r>
              <a:rPr lang="en-US" altLang="en-US" dirty="0"/>
              <a:t>Converts Computer patterns into Masks</a:t>
            </a:r>
          </a:p>
          <a:p>
            <a:pPr eaLnBrk="1" hangingPunct="1">
              <a:spcBef>
                <a:spcPct val="50000"/>
              </a:spcBef>
              <a:buFontTx/>
              <a:buChar char="•"/>
            </a:pPr>
            <a:r>
              <a:rPr lang="en-US" altLang="en-US" dirty="0"/>
              <a:t>High resolution but slow and very expensive!</a:t>
            </a:r>
          </a:p>
        </p:txBody>
      </p:sp>
      <p:pic>
        <p:nvPicPr>
          <p:cNvPr id="32774" name="Picture 10" descr="pht_01"/>
          <p:cNvPicPr>
            <a:picLocks noChangeAspect="1" noChangeArrowheads="1"/>
          </p:cNvPicPr>
          <p:nvPr/>
        </p:nvPicPr>
        <p:blipFill>
          <a:blip r:embed="rId5">
            <a:extLst>
              <a:ext uri="{28A0092B-C50C-407E-A947-70E740481C1C}">
                <a14:useLocalDpi xmlns:a14="http://schemas.microsoft.com/office/drawing/2010/main" val="0"/>
              </a:ext>
            </a:extLst>
          </a:blip>
          <a:srcRect b="10280"/>
          <a:stretch>
            <a:fillRect/>
          </a:stretch>
        </p:blipFill>
        <p:spPr bwMode="auto">
          <a:xfrm>
            <a:off x="228600" y="4495800"/>
            <a:ext cx="27432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218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Image result for toppan round rock"/>
          <p:cNvSpPr>
            <a:spLocks noGrp="1" noChangeAspect="1" noChangeArrowheads="1"/>
          </p:cNvSpPr>
          <p:nvPr>
            <p:ph type="title"/>
          </p:nvPr>
        </p:nvSpPr>
        <p:spPr bwMode="auto">
          <a:xfrm>
            <a:off x="247650" y="274618"/>
            <a:ext cx="9442450" cy="6842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0000"/>
          </a:bodyPr>
          <a:lstStyle/>
          <a:p>
            <a:r>
              <a:rPr lang="en-US" dirty="0" smtClean="0"/>
              <a:t>Toppan Photomask  Round Rock, TX</a:t>
            </a:r>
            <a:endParaRPr lang="en-US" dirty="0"/>
          </a:p>
        </p:txBody>
      </p:sp>
      <p:sp>
        <p:nvSpPr>
          <p:cNvPr id="6" name="AutoShape 6" descr="Image result for toppan round rock"/>
          <p:cNvSpPr>
            <a:spLocks noChangeAspect="1" noChangeArrowheads="1"/>
          </p:cNvSpPr>
          <p:nvPr/>
        </p:nvSpPr>
        <p:spPr bwMode="auto">
          <a:xfrm>
            <a:off x="155574" y="-144463"/>
            <a:ext cx="4022725" cy="40227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a:off x="365125" y="936626"/>
            <a:ext cx="8572500" cy="5238750"/>
          </a:xfrm>
          <a:prstGeom prst="rect">
            <a:avLst/>
          </a:prstGeom>
        </p:spPr>
      </p:pic>
    </p:spTree>
    <p:extLst>
      <p:ext uri="{BB962C8B-B14F-4D97-AF65-F5344CB8AC3E}">
        <p14:creationId xmlns:p14="http://schemas.microsoft.com/office/powerpoint/2010/main" val="41106576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380" y="406964"/>
            <a:ext cx="8353425" cy="445294"/>
          </a:xfrm>
        </p:spPr>
        <p:txBody>
          <a:bodyPr>
            <a:normAutofit fontScale="90000"/>
          </a:bodyPr>
          <a:lstStyle/>
          <a:p>
            <a:r>
              <a:rPr lang="en-US" dirty="0" smtClean="0"/>
              <a:t>Contact Mask Aligner</a:t>
            </a:r>
            <a:endParaRPr lang="en-US" dirty="0"/>
          </a:p>
        </p:txBody>
      </p:sp>
      <p:pic>
        <p:nvPicPr>
          <p:cNvPr id="4" name="Picture 3"/>
          <p:cNvPicPr>
            <a:picLocks noChangeAspect="1"/>
          </p:cNvPicPr>
          <p:nvPr/>
        </p:nvPicPr>
        <p:blipFill>
          <a:blip r:embed="rId2"/>
          <a:stretch>
            <a:fillRect/>
          </a:stretch>
        </p:blipFill>
        <p:spPr>
          <a:xfrm>
            <a:off x="1480954" y="1078657"/>
            <a:ext cx="6697845" cy="5645326"/>
          </a:xfrm>
          <a:prstGeom prst="rect">
            <a:avLst/>
          </a:prstGeom>
        </p:spPr>
      </p:pic>
    </p:spTree>
    <p:extLst>
      <p:ext uri="{BB962C8B-B14F-4D97-AF65-F5344CB8AC3E}">
        <p14:creationId xmlns:p14="http://schemas.microsoft.com/office/powerpoint/2010/main" val="1177783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91000"/>
                    </a14:imgEffect>
                  </a14:imgLayer>
                </a14:imgProps>
              </a:ext>
            </a:extLst>
          </a:blip>
          <a:stretch>
            <a:fillRect/>
          </a:stretch>
        </p:blipFill>
        <p:spPr>
          <a:xfrm>
            <a:off x="303976" y="1706245"/>
            <a:ext cx="4181347" cy="3335558"/>
          </a:xfrm>
          <a:prstGeom prst="rect">
            <a:avLst/>
          </a:prstGeom>
        </p:spPr>
      </p:pic>
      <p:pic>
        <p:nvPicPr>
          <p:cNvPr id="3" name="Picture 2"/>
          <p:cNvPicPr>
            <a:picLocks noChangeAspect="1"/>
          </p:cNvPicPr>
          <p:nvPr/>
        </p:nvPicPr>
        <p:blipFill>
          <a:blip r:embed="rId4"/>
          <a:stretch>
            <a:fillRect/>
          </a:stretch>
        </p:blipFill>
        <p:spPr>
          <a:xfrm>
            <a:off x="4637723" y="692372"/>
            <a:ext cx="3274377" cy="5967402"/>
          </a:xfrm>
          <a:prstGeom prst="rect">
            <a:avLst/>
          </a:prstGeom>
        </p:spPr>
      </p:pic>
      <p:sp>
        <p:nvSpPr>
          <p:cNvPr id="4" name="TextBox 3"/>
          <p:cNvSpPr txBox="1"/>
          <p:nvPr/>
        </p:nvSpPr>
        <p:spPr>
          <a:xfrm>
            <a:off x="546100" y="150324"/>
            <a:ext cx="5981700" cy="707886"/>
          </a:xfrm>
          <a:prstGeom prst="rect">
            <a:avLst/>
          </a:prstGeom>
          <a:noFill/>
        </p:spPr>
        <p:txBody>
          <a:bodyPr wrap="square" rtlCol="0">
            <a:spAutoFit/>
          </a:bodyPr>
          <a:lstStyle/>
          <a:p>
            <a:r>
              <a:rPr lang="en-US" sz="4000" dirty="0" smtClean="0">
                <a:solidFill>
                  <a:srgbClr val="3333FF"/>
                </a:solidFill>
              </a:rPr>
              <a:t>Contact Mask Aligner</a:t>
            </a:r>
            <a:endParaRPr lang="en-US" sz="4000" dirty="0">
              <a:solidFill>
                <a:srgbClr val="3333FF"/>
              </a:solidFill>
            </a:endParaRPr>
          </a:p>
        </p:txBody>
      </p:sp>
    </p:spTree>
    <p:extLst>
      <p:ext uri="{BB962C8B-B14F-4D97-AF65-F5344CB8AC3E}">
        <p14:creationId xmlns:p14="http://schemas.microsoft.com/office/powerpoint/2010/main" val="2197588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5"/>
          <p:cNvSpPr>
            <a:spLocks noChangeArrowheads="1"/>
          </p:cNvSpPr>
          <p:nvPr/>
        </p:nvSpPr>
        <p:spPr bwMode="auto">
          <a:xfrm rot="2268756">
            <a:off x="4237038" y="2454275"/>
            <a:ext cx="3276600" cy="74613"/>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23556" name="Oval 14"/>
          <p:cNvSpPr>
            <a:spLocks noChangeArrowheads="1"/>
          </p:cNvSpPr>
          <p:nvPr/>
        </p:nvSpPr>
        <p:spPr bwMode="auto">
          <a:xfrm>
            <a:off x="5562600" y="3886200"/>
            <a:ext cx="1219200" cy="381000"/>
          </a:xfrm>
          <a:prstGeom prst="ellipse">
            <a:avLst/>
          </a:prstGeom>
          <a:gradFill rotWithShape="0">
            <a:gsLst>
              <a:gs pos="0">
                <a:srgbClr val="767647"/>
              </a:gs>
              <a:gs pos="50000">
                <a:srgbClr val="FFFF99"/>
              </a:gs>
              <a:gs pos="100000">
                <a:srgbClr val="767647"/>
              </a:gs>
            </a:gsLst>
            <a:lin ang="5400000" scaled="1"/>
          </a:gra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23557" name="Rectangle 2"/>
          <p:cNvSpPr>
            <a:spLocks noGrp="1" noChangeArrowheads="1"/>
          </p:cNvSpPr>
          <p:nvPr>
            <p:ph type="title"/>
          </p:nvPr>
        </p:nvSpPr>
        <p:spPr>
          <a:xfrm>
            <a:off x="838200" y="-152400"/>
            <a:ext cx="7772400" cy="1143000"/>
          </a:xfrm>
        </p:spPr>
        <p:txBody>
          <a:bodyPr/>
          <a:lstStyle/>
          <a:p>
            <a:pPr eaLnBrk="1" hangingPunct="1"/>
            <a:r>
              <a:rPr lang="en-US" altLang="en-US" sz="3600" b="1" dirty="0" smtClean="0">
                <a:latin typeface="Arial" panose="020B0604020202020204" pitchFamily="34" charset="0"/>
              </a:rPr>
              <a:t>We </a:t>
            </a:r>
            <a:r>
              <a:rPr lang="en-US" altLang="en-US" sz="3600" b="1" dirty="0" smtClean="0"/>
              <a:t>Started With </a:t>
            </a:r>
            <a:r>
              <a:rPr lang="en-US" altLang="en-US" sz="3600" b="1" dirty="0" smtClean="0">
                <a:latin typeface="Arial" panose="020B0604020202020204" pitchFamily="34" charset="0"/>
              </a:rPr>
              <a:t>Contact Printing</a:t>
            </a:r>
          </a:p>
        </p:txBody>
      </p:sp>
      <p:sp>
        <p:nvSpPr>
          <p:cNvPr id="23558" name="AutoShape 3"/>
          <p:cNvSpPr>
            <a:spLocks noChangeArrowheads="1"/>
          </p:cNvSpPr>
          <p:nvPr/>
        </p:nvSpPr>
        <p:spPr bwMode="auto">
          <a:xfrm rot="-5319140">
            <a:off x="419100" y="2552700"/>
            <a:ext cx="1600200" cy="609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9525">
            <a:solidFill>
              <a:schemeClr val="tx1"/>
            </a:solidFill>
            <a:miter lim="800000"/>
            <a:headEnd/>
            <a:tailEnd/>
          </a:ln>
        </p:spPr>
        <p:txBody>
          <a:bodyPr wrap="none" anchor="ctr"/>
          <a:lstStyle/>
          <a:p>
            <a:endParaRPr lang="en-US"/>
          </a:p>
        </p:txBody>
      </p:sp>
      <p:sp>
        <p:nvSpPr>
          <p:cNvPr id="23559" name="Oval 4"/>
          <p:cNvSpPr>
            <a:spLocks noChangeArrowheads="1"/>
          </p:cNvSpPr>
          <p:nvPr/>
        </p:nvSpPr>
        <p:spPr bwMode="auto">
          <a:xfrm>
            <a:off x="3276600" y="1676400"/>
            <a:ext cx="609600" cy="2362200"/>
          </a:xfrm>
          <a:prstGeom prst="ellipse">
            <a:avLst/>
          </a:prstGeom>
          <a:gradFill rotWithShape="0">
            <a:gsLst>
              <a:gs pos="0">
                <a:srgbClr val="767647"/>
              </a:gs>
              <a:gs pos="50000">
                <a:srgbClr val="FFFF99"/>
              </a:gs>
              <a:gs pos="100000">
                <a:srgbClr val="767647"/>
              </a:gs>
            </a:gsLst>
            <a:lin ang="0" scaled="1"/>
          </a:gra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23560" name="Rectangle 6"/>
          <p:cNvSpPr>
            <a:spLocks noChangeArrowheads="1"/>
          </p:cNvSpPr>
          <p:nvPr/>
        </p:nvSpPr>
        <p:spPr bwMode="auto">
          <a:xfrm rot="2268756">
            <a:off x="4340225" y="2217738"/>
            <a:ext cx="3276600" cy="315912"/>
          </a:xfrm>
          <a:prstGeom prst="rect">
            <a:avLst/>
          </a:prstGeom>
          <a:solidFill>
            <a:srgbClr val="99CC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23561" name="Rectangle 7"/>
          <p:cNvSpPr>
            <a:spLocks noChangeArrowheads="1"/>
          </p:cNvSpPr>
          <p:nvPr/>
        </p:nvSpPr>
        <p:spPr bwMode="auto">
          <a:xfrm>
            <a:off x="5410200" y="5257800"/>
            <a:ext cx="1524000" cy="7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23562" name="Rectangle 8"/>
          <p:cNvSpPr>
            <a:spLocks noChangeArrowheads="1"/>
          </p:cNvSpPr>
          <p:nvPr/>
        </p:nvSpPr>
        <p:spPr bwMode="auto">
          <a:xfrm>
            <a:off x="5410200" y="5638800"/>
            <a:ext cx="1524000" cy="152400"/>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23563" name="Line 9"/>
          <p:cNvSpPr>
            <a:spLocks noChangeShapeType="1"/>
          </p:cNvSpPr>
          <p:nvPr/>
        </p:nvSpPr>
        <p:spPr bwMode="auto">
          <a:xfrm>
            <a:off x="1143000" y="2514600"/>
            <a:ext cx="2286000" cy="13716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4" name="Line 10"/>
          <p:cNvSpPr>
            <a:spLocks noChangeShapeType="1"/>
          </p:cNvSpPr>
          <p:nvPr/>
        </p:nvSpPr>
        <p:spPr bwMode="auto">
          <a:xfrm flipV="1">
            <a:off x="1143000" y="1981200"/>
            <a:ext cx="2209800" cy="12192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5" name="Line 11"/>
          <p:cNvSpPr>
            <a:spLocks noChangeShapeType="1"/>
          </p:cNvSpPr>
          <p:nvPr/>
        </p:nvSpPr>
        <p:spPr bwMode="auto">
          <a:xfrm flipV="1">
            <a:off x="3733800" y="3124200"/>
            <a:ext cx="2971800" cy="7620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6" name="Line 12"/>
          <p:cNvSpPr>
            <a:spLocks noChangeShapeType="1"/>
          </p:cNvSpPr>
          <p:nvPr/>
        </p:nvSpPr>
        <p:spPr bwMode="auto">
          <a:xfrm flipH="1">
            <a:off x="5562600" y="3124200"/>
            <a:ext cx="1066800" cy="21336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7" name="Line 13"/>
          <p:cNvSpPr>
            <a:spLocks noChangeShapeType="1"/>
          </p:cNvSpPr>
          <p:nvPr/>
        </p:nvSpPr>
        <p:spPr bwMode="auto">
          <a:xfrm>
            <a:off x="5029200" y="1828800"/>
            <a:ext cx="1828800" cy="34290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8" name="Text Box 16"/>
          <p:cNvSpPr txBox="1">
            <a:spLocks noChangeArrowheads="1"/>
          </p:cNvSpPr>
          <p:nvPr/>
        </p:nvSpPr>
        <p:spPr bwMode="auto">
          <a:xfrm>
            <a:off x="76200" y="3810000"/>
            <a:ext cx="17526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40000"/>
              </a:lnSpc>
              <a:spcBef>
                <a:spcPct val="50000"/>
              </a:spcBef>
              <a:buFontTx/>
              <a:buNone/>
            </a:pPr>
            <a:r>
              <a:rPr lang="en-US" altLang="en-US" sz="1800" b="1">
                <a:latin typeface="Arial" panose="020B0604020202020204" pitchFamily="34" charset="0"/>
              </a:rPr>
              <a:t>Spherical </a:t>
            </a:r>
          </a:p>
          <a:p>
            <a:pPr algn="ctr" eaLnBrk="1" hangingPunct="1">
              <a:lnSpc>
                <a:spcPct val="40000"/>
              </a:lnSpc>
              <a:spcBef>
                <a:spcPct val="50000"/>
              </a:spcBef>
              <a:buFontTx/>
              <a:buNone/>
            </a:pPr>
            <a:r>
              <a:rPr lang="en-US" altLang="en-US" sz="1800" b="1">
                <a:latin typeface="Arial" panose="020B0604020202020204" pitchFamily="34" charset="0"/>
              </a:rPr>
              <a:t>Mirror</a:t>
            </a:r>
          </a:p>
        </p:txBody>
      </p:sp>
      <p:sp>
        <p:nvSpPr>
          <p:cNvPr id="23569" name="Text Box 17"/>
          <p:cNvSpPr txBox="1">
            <a:spLocks noChangeArrowheads="1"/>
          </p:cNvSpPr>
          <p:nvPr/>
        </p:nvSpPr>
        <p:spPr bwMode="auto">
          <a:xfrm>
            <a:off x="1143000" y="1143000"/>
            <a:ext cx="27432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40000"/>
              </a:lnSpc>
              <a:spcBef>
                <a:spcPct val="50000"/>
              </a:spcBef>
              <a:buFontTx/>
              <a:buNone/>
            </a:pPr>
            <a:r>
              <a:rPr lang="en-US" altLang="en-US" sz="1800" b="1">
                <a:latin typeface="Arial" panose="020B0604020202020204" pitchFamily="34" charset="0"/>
              </a:rPr>
              <a:t>Element of</a:t>
            </a:r>
          </a:p>
          <a:p>
            <a:pPr algn="ctr" eaLnBrk="1" hangingPunct="1">
              <a:lnSpc>
                <a:spcPct val="40000"/>
              </a:lnSpc>
              <a:spcBef>
                <a:spcPct val="50000"/>
              </a:spcBef>
              <a:buFontTx/>
              <a:buNone/>
            </a:pPr>
            <a:r>
              <a:rPr lang="en-US" altLang="en-US" sz="1800" b="1">
                <a:latin typeface="Arial" panose="020B0604020202020204" pitchFamily="34" charset="0"/>
              </a:rPr>
              <a:t>the Condenser</a:t>
            </a:r>
          </a:p>
        </p:txBody>
      </p:sp>
      <p:sp>
        <p:nvSpPr>
          <p:cNvPr id="23570" name="Line 19"/>
          <p:cNvSpPr>
            <a:spLocks noChangeShapeType="1"/>
          </p:cNvSpPr>
          <p:nvPr/>
        </p:nvSpPr>
        <p:spPr bwMode="auto">
          <a:xfrm>
            <a:off x="3048000" y="1600200"/>
            <a:ext cx="304800" cy="152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1" name="Text Box 20"/>
          <p:cNvSpPr txBox="1">
            <a:spLocks noChangeArrowheads="1"/>
          </p:cNvSpPr>
          <p:nvPr/>
        </p:nvSpPr>
        <p:spPr bwMode="auto">
          <a:xfrm>
            <a:off x="1219200" y="3513138"/>
            <a:ext cx="17526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40000"/>
              </a:lnSpc>
              <a:spcBef>
                <a:spcPct val="50000"/>
              </a:spcBef>
              <a:buFontTx/>
              <a:buNone/>
            </a:pPr>
            <a:r>
              <a:rPr lang="en-US" altLang="en-US" sz="1800" b="1">
                <a:latin typeface="Arial" panose="020B0604020202020204" pitchFamily="34" charset="0"/>
              </a:rPr>
              <a:t>Point</a:t>
            </a:r>
          </a:p>
          <a:p>
            <a:pPr algn="ctr" eaLnBrk="1" hangingPunct="1">
              <a:lnSpc>
                <a:spcPct val="40000"/>
              </a:lnSpc>
              <a:spcBef>
                <a:spcPct val="50000"/>
              </a:spcBef>
              <a:buFontTx/>
              <a:buNone/>
            </a:pPr>
            <a:r>
              <a:rPr lang="en-US" altLang="en-US" sz="1800" b="1">
                <a:latin typeface="Arial" panose="020B0604020202020204" pitchFamily="34" charset="0"/>
              </a:rPr>
              <a:t>Source</a:t>
            </a:r>
          </a:p>
        </p:txBody>
      </p:sp>
      <p:sp>
        <p:nvSpPr>
          <p:cNvPr id="23572" name="Text Box 21"/>
          <p:cNvSpPr txBox="1">
            <a:spLocks noChangeArrowheads="1"/>
          </p:cNvSpPr>
          <p:nvPr/>
        </p:nvSpPr>
        <p:spPr bwMode="auto">
          <a:xfrm>
            <a:off x="4876800" y="1219200"/>
            <a:ext cx="17526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40000"/>
              </a:lnSpc>
              <a:spcBef>
                <a:spcPct val="50000"/>
              </a:spcBef>
              <a:buFontTx/>
              <a:buNone/>
            </a:pPr>
            <a:r>
              <a:rPr lang="en-US" altLang="en-US" sz="1800" b="1">
                <a:latin typeface="Arial" panose="020B0604020202020204" pitchFamily="34" charset="0"/>
              </a:rPr>
              <a:t>Mirror</a:t>
            </a:r>
          </a:p>
        </p:txBody>
      </p:sp>
      <p:sp>
        <p:nvSpPr>
          <p:cNvPr id="23573" name="Text Box 22"/>
          <p:cNvSpPr txBox="1">
            <a:spLocks noChangeArrowheads="1"/>
          </p:cNvSpPr>
          <p:nvPr/>
        </p:nvSpPr>
        <p:spPr bwMode="auto">
          <a:xfrm>
            <a:off x="6400800" y="2209800"/>
            <a:ext cx="27432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40000"/>
              </a:lnSpc>
              <a:spcBef>
                <a:spcPct val="50000"/>
              </a:spcBef>
              <a:buFontTx/>
              <a:buNone/>
            </a:pPr>
            <a:r>
              <a:rPr lang="en-US" altLang="en-US" sz="1800" b="1">
                <a:latin typeface="Arial" panose="020B0604020202020204" pitchFamily="34" charset="0"/>
              </a:rPr>
              <a:t>Heat Removing Filter</a:t>
            </a:r>
          </a:p>
        </p:txBody>
      </p:sp>
      <p:sp>
        <p:nvSpPr>
          <p:cNvPr id="23574" name="Line 23"/>
          <p:cNvSpPr>
            <a:spLocks noChangeShapeType="1"/>
          </p:cNvSpPr>
          <p:nvPr/>
        </p:nvSpPr>
        <p:spPr bwMode="auto">
          <a:xfrm flipH="1">
            <a:off x="6934200" y="2514600"/>
            <a:ext cx="5334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5" name="Text Box 26"/>
          <p:cNvSpPr txBox="1">
            <a:spLocks noChangeArrowheads="1"/>
          </p:cNvSpPr>
          <p:nvPr/>
        </p:nvSpPr>
        <p:spPr bwMode="auto">
          <a:xfrm>
            <a:off x="6705600" y="5665788"/>
            <a:ext cx="17526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40000"/>
              </a:lnSpc>
              <a:spcBef>
                <a:spcPct val="50000"/>
              </a:spcBef>
              <a:buFontTx/>
              <a:buNone/>
            </a:pPr>
            <a:r>
              <a:rPr lang="en-US" altLang="en-US" sz="1800" b="1">
                <a:latin typeface="Arial" panose="020B0604020202020204" pitchFamily="34" charset="0"/>
              </a:rPr>
              <a:t>Wafer</a:t>
            </a:r>
          </a:p>
        </p:txBody>
      </p:sp>
      <p:sp>
        <p:nvSpPr>
          <p:cNvPr id="23576" name="Rectangle 27"/>
          <p:cNvSpPr>
            <a:spLocks noChangeArrowheads="1"/>
          </p:cNvSpPr>
          <p:nvPr/>
        </p:nvSpPr>
        <p:spPr bwMode="auto">
          <a:xfrm>
            <a:off x="5410200" y="5334000"/>
            <a:ext cx="304800" cy="762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23577" name="Rectangle 28"/>
          <p:cNvSpPr>
            <a:spLocks noChangeArrowheads="1"/>
          </p:cNvSpPr>
          <p:nvPr/>
        </p:nvSpPr>
        <p:spPr bwMode="auto">
          <a:xfrm>
            <a:off x="6096000" y="5334000"/>
            <a:ext cx="304800" cy="762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23578" name="Rectangle 29"/>
          <p:cNvSpPr>
            <a:spLocks noChangeArrowheads="1"/>
          </p:cNvSpPr>
          <p:nvPr/>
        </p:nvSpPr>
        <p:spPr bwMode="auto">
          <a:xfrm>
            <a:off x="6629400" y="5334000"/>
            <a:ext cx="304800" cy="762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23579" name="Text Box 30"/>
          <p:cNvSpPr txBox="1">
            <a:spLocks noChangeArrowheads="1"/>
          </p:cNvSpPr>
          <p:nvPr/>
        </p:nvSpPr>
        <p:spPr bwMode="auto">
          <a:xfrm>
            <a:off x="6781800" y="3894138"/>
            <a:ext cx="27432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40000"/>
              </a:lnSpc>
              <a:spcBef>
                <a:spcPct val="50000"/>
              </a:spcBef>
              <a:buFontTx/>
              <a:buNone/>
            </a:pPr>
            <a:r>
              <a:rPr lang="en-US" altLang="en-US" sz="1800" b="1">
                <a:latin typeface="Arial" panose="020B0604020202020204" pitchFamily="34" charset="0"/>
              </a:rPr>
              <a:t>Element of</a:t>
            </a:r>
          </a:p>
          <a:p>
            <a:pPr algn="ctr" eaLnBrk="1" hangingPunct="1">
              <a:lnSpc>
                <a:spcPct val="40000"/>
              </a:lnSpc>
              <a:spcBef>
                <a:spcPct val="50000"/>
              </a:spcBef>
              <a:buFontTx/>
              <a:buNone/>
            </a:pPr>
            <a:r>
              <a:rPr lang="en-US" altLang="en-US" sz="1800" b="1">
                <a:latin typeface="Arial" panose="020B0604020202020204" pitchFamily="34" charset="0"/>
              </a:rPr>
              <a:t>the Condenser</a:t>
            </a:r>
          </a:p>
        </p:txBody>
      </p:sp>
      <p:sp>
        <p:nvSpPr>
          <p:cNvPr id="23580" name="Line 31"/>
          <p:cNvSpPr>
            <a:spLocks noChangeShapeType="1"/>
          </p:cNvSpPr>
          <p:nvPr/>
        </p:nvSpPr>
        <p:spPr bwMode="auto">
          <a:xfrm flipH="1">
            <a:off x="6934200" y="4038600"/>
            <a:ext cx="3810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1" name="Rectangle 32"/>
          <p:cNvSpPr>
            <a:spLocks noChangeArrowheads="1"/>
          </p:cNvSpPr>
          <p:nvPr/>
        </p:nvSpPr>
        <p:spPr bwMode="auto">
          <a:xfrm>
            <a:off x="5791200" y="3581400"/>
            <a:ext cx="990600" cy="76200"/>
          </a:xfrm>
          <a:prstGeom prst="rect">
            <a:avLst/>
          </a:prstGeom>
          <a:solidFill>
            <a:srgbClr val="FF99C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23582" name="Text Box 33"/>
          <p:cNvSpPr txBox="1">
            <a:spLocks noChangeArrowheads="1"/>
          </p:cNvSpPr>
          <p:nvPr/>
        </p:nvSpPr>
        <p:spPr bwMode="auto">
          <a:xfrm>
            <a:off x="7239000" y="3505200"/>
            <a:ext cx="17526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40000"/>
              </a:lnSpc>
              <a:spcBef>
                <a:spcPct val="50000"/>
              </a:spcBef>
              <a:buFontTx/>
              <a:buNone/>
            </a:pPr>
            <a:r>
              <a:rPr lang="en-US" altLang="en-US" sz="1800" b="1">
                <a:latin typeface="Arial" panose="020B0604020202020204" pitchFamily="34" charset="0"/>
              </a:rPr>
              <a:t>Shutter</a:t>
            </a:r>
          </a:p>
        </p:txBody>
      </p:sp>
      <p:sp>
        <p:nvSpPr>
          <p:cNvPr id="23583" name="Line 35"/>
          <p:cNvSpPr>
            <a:spLocks noChangeShapeType="1"/>
          </p:cNvSpPr>
          <p:nvPr/>
        </p:nvSpPr>
        <p:spPr bwMode="auto">
          <a:xfrm>
            <a:off x="6172200" y="6172200"/>
            <a:ext cx="0" cy="45720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4" name="Text Box 37"/>
          <p:cNvSpPr txBox="1">
            <a:spLocks noChangeArrowheads="1"/>
          </p:cNvSpPr>
          <p:nvPr/>
        </p:nvSpPr>
        <p:spPr bwMode="auto">
          <a:xfrm>
            <a:off x="4114800" y="6477000"/>
            <a:ext cx="17526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40000"/>
              </a:lnSpc>
              <a:spcBef>
                <a:spcPct val="50000"/>
              </a:spcBef>
              <a:buFontTx/>
              <a:buNone/>
            </a:pPr>
            <a:r>
              <a:rPr lang="en-US" altLang="en-US" sz="1800" b="1">
                <a:latin typeface="Arial" panose="020B0604020202020204" pitchFamily="34" charset="0"/>
              </a:rPr>
              <a:t>Z-movement</a:t>
            </a:r>
          </a:p>
        </p:txBody>
      </p:sp>
      <p:sp>
        <p:nvSpPr>
          <p:cNvPr id="23585" name="Line 38"/>
          <p:cNvSpPr>
            <a:spLocks noChangeShapeType="1"/>
          </p:cNvSpPr>
          <p:nvPr/>
        </p:nvSpPr>
        <p:spPr bwMode="auto">
          <a:xfrm flipV="1">
            <a:off x="5715000" y="6477000"/>
            <a:ext cx="304800" cy="762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6" name="Text Box 39"/>
          <p:cNvSpPr txBox="1">
            <a:spLocks noChangeArrowheads="1"/>
          </p:cNvSpPr>
          <p:nvPr/>
        </p:nvSpPr>
        <p:spPr bwMode="auto">
          <a:xfrm>
            <a:off x="4114800" y="4800600"/>
            <a:ext cx="17526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40000"/>
              </a:lnSpc>
              <a:spcBef>
                <a:spcPct val="50000"/>
              </a:spcBef>
              <a:buFontTx/>
              <a:buNone/>
            </a:pPr>
            <a:r>
              <a:rPr lang="en-US" altLang="en-US" sz="1800" b="1">
                <a:latin typeface="Arial" panose="020B0604020202020204" pitchFamily="34" charset="0"/>
              </a:rPr>
              <a:t>Mask</a:t>
            </a:r>
          </a:p>
        </p:txBody>
      </p:sp>
      <p:sp>
        <p:nvSpPr>
          <p:cNvPr id="23587" name="Line 40"/>
          <p:cNvSpPr>
            <a:spLocks noChangeShapeType="1"/>
          </p:cNvSpPr>
          <p:nvPr/>
        </p:nvSpPr>
        <p:spPr bwMode="auto">
          <a:xfrm>
            <a:off x="5257800" y="4953000"/>
            <a:ext cx="1524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8" name="Text Box 41"/>
          <p:cNvSpPr txBox="1">
            <a:spLocks noChangeArrowheads="1"/>
          </p:cNvSpPr>
          <p:nvPr/>
        </p:nvSpPr>
        <p:spPr bwMode="auto">
          <a:xfrm>
            <a:off x="5943600" y="6019800"/>
            <a:ext cx="27432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40000"/>
              </a:lnSpc>
              <a:spcBef>
                <a:spcPct val="50000"/>
              </a:spcBef>
              <a:buFontTx/>
              <a:buNone/>
            </a:pPr>
            <a:r>
              <a:rPr lang="en-US" altLang="en-US" sz="1800" b="1">
                <a:latin typeface="Arial" panose="020B0604020202020204" pitchFamily="34" charset="0"/>
              </a:rPr>
              <a:t>Swiveling</a:t>
            </a:r>
          </a:p>
          <a:p>
            <a:pPr algn="ctr" eaLnBrk="1" hangingPunct="1">
              <a:lnSpc>
                <a:spcPct val="40000"/>
              </a:lnSpc>
              <a:spcBef>
                <a:spcPct val="50000"/>
              </a:spcBef>
              <a:buFontTx/>
              <a:buNone/>
            </a:pPr>
            <a:r>
              <a:rPr lang="en-US" altLang="en-US" sz="1800" b="1">
                <a:latin typeface="Arial" panose="020B0604020202020204" pitchFamily="34" charset="0"/>
              </a:rPr>
              <a:t>movement</a:t>
            </a:r>
          </a:p>
        </p:txBody>
      </p:sp>
      <p:sp>
        <p:nvSpPr>
          <p:cNvPr id="23589" name="Line 42"/>
          <p:cNvSpPr>
            <a:spLocks noChangeShapeType="1"/>
          </p:cNvSpPr>
          <p:nvPr/>
        </p:nvSpPr>
        <p:spPr bwMode="auto">
          <a:xfrm>
            <a:off x="4648200" y="5638800"/>
            <a:ext cx="60960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0" name="Text Box 43"/>
          <p:cNvSpPr txBox="1">
            <a:spLocks noChangeArrowheads="1"/>
          </p:cNvSpPr>
          <p:nvPr/>
        </p:nvSpPr>
        <p:spPr bwMode="auto">
          <a:xfrm>
            <a:off x="3048000" y="5562600"/>
            <a:ext cx="17526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40000"/>
              </a:lnSpc>
              <a:spcBef>
                <a:spcPct val="50000"/>
              </a:spcBef>
              <a:buFontTx/>
              <a:buNone/>
            </a:pPr>
            <a:r>
              <a:rPr lang="en-US" altLang="en-US" sz="1800" b="1">
                <a:latin typeface="Arial" panose="020B0604020202020204" pitchFamily="34" charset="0"/>
              </a:rPr>
              <a:t>X-movement</a:t>
            </a:r>
          </a:p>
        </p:txBody>
      </p:sp>
      <p:sp>
        <p:nvSpPr>
          <p:cNvPr id="23591" name="Arc 44"/>
          <p:cNvSpPr>
            <a:spLocks/>
          </p:cNvSpPr>
          <p:nvPr/>
        </p:nvSpPr>
        <p:spPr bwMode="auto">
          <a:xfrm rot="10013447">
            <a:off x="5791200" y="5784850"/>
            <a:ext cx="762000" cy="228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92" name="Line 45"/>
          <p:cNvSpPr>
            <a:spLocks noChangeShapeType="1"/>
          </p:cNvSpPr>
          <p:nvPr/>
        </p:nvSpPr>
        <p:spPr bwMode="auto">
          <a:xfrm flipH="1" flipV="1">
            <a:off x="6477000" y="6019800"/>
            <a:ext cx="228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3" name="Rectangle 46"/>
          <p:cNvSpPr>
            <a:spLocks noChangeArrowheads="1"/>
          </p:cNvSpPr>
          <p:nvPr/>
        </p:nvSpPr>
        <p:spPr bwMode="auto">
          <a:xfrm>
            <a:off x="5410200" y="5410200"/>
            <a:ext cx="1524000" cy="228600"/>
          </a:xfrm>
          <a:prstGeom prst="rect">
            <a:avLst/>
          </a:prstGeom>
          <a:solidFill>
            <a:srgbClr val="6699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23594" name="Line 47"/>
          <p:cNvSpPr>
            <a:spLocks noChangeShapeType="1"/>
          </p:cNvSpPr>
          <p:nvPr/>
        </p:nvSpPr>
        <p:spPr bwMode="auto">
          <a:xfrm flipH="1">
            <a:off x="6858000" y="3581400"/>
            <a:ext cx="609600" cy="762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5" name="Oval 49"/>
          <p:cNvSpPr>
            <a:spLocks noChangeArrowheads="1"/>
          </p:cNvSpPr>
          <p:nvPr/>
        </p:nvSpPr>
        <p:spPr bwMode="auto">
          <a:xfrm>
            <a:off x="1600200" y="2590800"/>
            <a:ext cx="304800" cy="533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23596" name="Line 50"/>
          <p:cNvSpPr>
            <a:spLocks noChangeShapeType="1"/>
          </p:cNvSpPr>
          <p:nvPr/>
        </p:nvSpPr>
        <p:spPr bwMode="auto">
          <a:xfrm>
            <a:off x="1676400" y="2438400"/>
            <a:ext cx="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97" name="Line 51"/>
          <p:cNvSpPr>
            <a:spLocks noChangeShapeType="1"/>
          </p:cNvSpPr>
          <p:nvPr/>
        </p:nvSpPr>
        <p:spPr bwMode="auto">
          <a:xfrm>
            <a:off x="1828800" y="2438400"/>
            <a:ext cx="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98" name="Line 52"/>
          <p:cNvSpPr>
            <a:spLocks noChangeShapeType="1"/>
          </p:cNvSpPr>
          <p:nvPr/>
        </p:nvSpPr>
        <p:spPr bwMode="auto">
          <a:xfrm>
            <a:off x="1828800" y="3048000"/>
            <a:ext cx="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99" name="Line 53"/>
          <p:cNvSpPr>
            <a:spLocks noChangeShapeType="1"/>
          </p:cNvSpPr>
          <p:nvPr/>
        </p:nvSpPr>
        <p:spPr bwMode="auto">
          <a:xfrm>
            <a:off x="1676400" y="3048000"/>
            <a:ext cx="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00" name="Line 55"/>
          <p:cNvSpPr>
            <a:spLocks noChangeShapeType="1"/>
          </p:cNvSpPr>
          <p:nvPr/>
        </p:nvSpPr>
        <p:spPr bwMode="auto">
          <a:xfrm flipH="1" flipV="1">
            <a:off x="1981200" y="3124200"/>
            <a:ext cx="152400" cy="304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01" name="Line 56"/>
          <p:cNvSpPr>
            <a:spLocks noChangeShapeType="1"/>
          </p:cNvSpPr>
          <p:nvPr/>
        </p:nvSpPr>
        <p:spPr bwMode="auto">
          <a:xfrm flipH="1">
            <a:off x="5638800" y="1447800"/>
            <a:ext cx="152400"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02" name="Line 57"/>
          <p:cNvSpPr>
            <a:spLocks noChangeShapeType="1"/>
          </p:cNvSpPr>
          <p:nvPr/>
        </p:nvSpPr>
        <p:spPr bwMode="auto">
          <a:xfrm>
            <a:off x="3733800" y="1828800"/>
            <a:ext cx="12954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3603" name="Picture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343400"/>
            <a:ext cx="22098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04" name="Text Box 59"/>
          <p:cNvSpPr txBox="1">
            <a:spLocks noChangeArrowheads="1"/>
          </p:cNvSpPr>
          <p:nvPr/>
        </p:nvSpPr>
        <p:spPr bwMode="auto">
          <a:xfrm>
            <a:off x="6629400" y="5360988"/>
            <a:ext cx="17526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40000"/>
              </a:lnSpc>
              <a:spcBef>
                <a:spcPct val="50000"/>
              </a:spcBef>
              <a:buFontTx/>
              <a:buNone/>
            </a:pPr>
            <a:r>
              <a:rPr lang="en-US" altLang="en-US" sz="1800" b="1">
                <a:latin typeface="Arial" panose="020B0604020202020204" pitchFamily="34" charset="0"/>
              </a:rPr>
              <a:t>Resist</a:t>
            </a:r>
          </a:p>
        </p:txBody>
      </p:sp>
    </p:spTree>
    <p:extLst>
      <p:ext uri="{BB962C8B-B14F-4D97-AF65-F5344CB8AC3E}">
        <p14:creationId xmlns:p14="http://schemas.microsoft.com/office/powerpoint/2010/main" val="10533247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1752600" y="2454275"/>
            <a:ext cx="1917700" cy="2514600"/>
            <a:chOff x="1344" y="3840"/>
            <a:chExt cx="1208" cy="1584"/>
          </a:xfrm>
        </p:grpSpPr>
        <p:sp>
          <p:nvSpPr>
            <p:cNvPr id="18474" name="Line 42"/>
            <p:cNvSpPr>
              <a:spLocks noChangeShapeType="1"/>
            </p:cNvSpPr>
            <p:nvPr/>
          </p:nvSpPr>
          <p:spPr bwMode="auto">
            <a:xfrm>
              <a:off x="1392" y="3840"/>
              <a:ext cx="0" cy="43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75" name="Line 45"/>
            <p:cNvSpPr>
              <a:spLocks noChangeShapeType="1"/>
            </p:cNvSpPr>
            <p:nvPr/>
          </p:nvSpPr>
          <p:spPr bwMode="auto">
            <a:xfrm>
              <a:off x="1344" y="4272"/>
              <a:ext cx="96"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76" name="Text Box 25"/>
            <p:cNvSpPr txBox="1">
              <a:spLocks noChangeArrowheads="1"/>
            </p:cNvSpPr>
            <p:nvPr/>
          </p:nvSpPr>
          <p:spPr bwMode="auto">
            <a:xfrm>
              <a:off x="1352" y="3840"/>
              <a:ext cx="1200"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55000"/>
                </a:lnSpc>
                <a:spcBef>
                  <a:spcPct val="50000"/>
                </a:spcBef>
                <a:buFontTx/>
                <a:buNone/>
              </a:pPr>
              <a:r>
                <a:rPr lang="en-US" altLang="en-US" sz="1800" b="1">
                  <a:latin typeface="Arial" panose="020B0604020202020204" pitchFamily="34" charset="0"/>
                </a:rPr>
                <a:t>100%</a:t>
              </a:r>
            </a:p>
            <a:p>
              <a:pPr algn="ctr" eaLnBrk="1" hangingPunct="1">
                <a:lnSpc>
                  <a:spcPct val="55000"/>
                </a:lnSpc>
                <a:spcBef>
                  <a:spcPct val="50000"/>
                </a:spcBef>
                <a:buFontTx/>
                <a:buNone/>
              </a:pPr>
              <a:r>
                <a:rPr lang="en-US" altLang="en-US" sz="1800" b="1">
                  <a:latin typeface="Arial" panose="020B0604020202020204" pitchFamily="34" charset="0"/>
                </a:rPr>
                <a:t>INFORMATION</a:t>
              </a:r>
            </a:p>
          </p:txBody>
        </p:sp>
        <p:grpSp>
          <p:nvGrpSpPr>
            <p:cNvPr id="18477" name="Group 13"/>
            <p:cNvGrpSpPr>
              <a:grpSpLocks/>
            </p:cNvGrpSpPr>
            <p:nvPr/>
          </p:nvGrpSpPr>
          <p:grpSpPr bwMode="auto">
            <a:xfrm>
              <a:off x="1688" y="4368"/>
              <a:ext cx="288" cy="1008"/>
              <a:chOff x="1536" y="2064"/>
              <a:chExt cx="288" cy="1008"/>
            </a:xfrm>
          </p:grpSpPr>
          <p:sp>
            <p:nvSpPr>
              <p:cNvPr id="18479" name="Line 9"/>
              <p:cNvSpPr>
                <a:spLocks noChangeShapeType="1"/>
              </p:cNvSpPr>
              <p:nvPr/>
            </p:nvSpPr>
            <p:spPr bwMode="auto">
              <a:xfrm flipH="1" flipV="1">
                <a:off x="1536" y="2064"/>
                <a:ext cx="0"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80" name="Rectangle 10"/>
              <p:cNvSpPr>
                <a:spLocks noChangeArrowheads="1"/>
              </p:cNvSpPr>
              <p:nvPr/>
            </p:nvSpPr>
            <p:spPr bwMode="auto">
              <a:xfrm>
                <a:off x="1536" y="2304"/>
                <a:ext cx="288" cy="528"/>
              </a:xfrm>
              <a:prstGeom prst="rect">
                <a:avLst/>
              </a:prstGeom>
              <a:solidFill>
                <a:schemeClr val="bg1"/>
              </a:solidFill>
              <a:ln w="285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8481" name="Line 11"/>
              <p:cNvSpPr>
                <a:spLocks noChangeShapeType="1"/>
              </p:cNvSpPr>
              <p:nvPr/>
            </p:nvSpPr>
            <p:spPr bwMode="auto">
              <a:xfrm>
                <a:off x="1544" y="2832"/>
                <a:ext cx="0"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82" name="Line 12"/>
              <p:cNvSpPr>
                <a:spLocks noChangeShapeType="1"/>
              </p:cNvSpPr>
              <p:nvPr/>
            </p:nvSpPr>
            <p:spPr bwMode="auto">
              <a:xfrm>
                <a:off x="1536" y="2304"/>
                <a:ext cx="0" cy="52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8478" name="Line 19"/>
            <p:cNvSpPr>
              <a:spLocks noChangeShapeType="1"/>
            </p:cNvSpPr>
            <p:nvPr/>
          </p:nvSpPr>
          <p:spPr bwMode="auto">
            <a:xfrm>
              <a:off x="1688" y="4320"/>
              <a:ext cx="0"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25"/>
          <p:cNvGrpSpPr>
            <a:grpSpLocks/>
          </p:cNvGrpSpPr>
          <p:nvPr/>
        </p:nvGrpSpPr>
        <p:grpSpPr bwMode="auto">
          <a:xfrm>
            <a:off x="5181600" y="3048000"/>
            <a:ext cx="998538" cy="2209800"/>
            <a:chOff x="4379" y="1920"/>
            <a:chExt cx="629" cy="1392"/>
          </a:xfrm>
        </p:grpSpPr>
        <p:pic>
          <p:nvPicPr>
            <p:cNvPr id="184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118" y="2277"/>
              <a:ext cx="1152" cy="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3" name="Line 15"/>
            <p:cNvSpPr>
              <a:spLocks noChangeShapeType="1"/>
            </p:cNvSpPr>
            <p:nvPr/>
          </p:nvSpPr>
          <p:spPr bwMode="auto">
            <a:xfrm>
              <a:off x="4464" y="1920"/>
              <a:ext cx="0" cy="1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8437" name="Rectangle 3"/>
          <p:cNvSpPr>
            <a:spLocks noChangeArrowheads="1"/>
          </p:cNvSpPr>
          <p:nvPr/>
        </p:nvSpPr>
        <p:spPr bwMode="auto">
          <a:xfrm>
            <a:off x="8534400" y="1676400"/>
            <a:ext cx="228600" cy="4419600"/>
          </a:xfrm>
          <a:prstGeom prst="rect">
            <a:avLst/>
          </a:prstGeom>
          <a:solidFill>
            <a:schemeClr val="folHlink"/>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8438" name="Text Box 12"/>
          <p:cNvSpPr txBox="1">
            <a:spLocks noChangeArrowheads="1"/>
          </p:cNvSpPr>
          <p:nvPr/>
        </p:nvSpPr>
        <p:spPr bwMode="auto">
          <a:xfrm>
            <a:off x="2247900" y="1219200"/>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latin typeface="Arial" panose="020B0604020202020204" pitchFamily="34" charset="0"/>
              </a:rPr>
              <a:t>MASK</a:t>
            </a:r>
          </a:p>
        </p:txBody>
      </p:sp>
      <p:sp>
        <p:nvSpPr>
          <p:cNvPr id="18439" name="Text Box 13"/>
          <p:cNvSpPr txBox="1">
            <a:spLocks noChangeArrowheads="1"/>
          </p:cNvSpPr>
          <p:nvPr/>
        </p:nvSpPr>
        <p:spPr bwMode="auto">
          <a:xfrm>
            <a:off x="7924800" y="1203325"/>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latin typeface="Arial" panose="020B0604020202020204" pitchFamily="34" charset="0"/>
              </a:rPr>
              <a:t>WAFER</a:t>
            </a:r>
          </a:p>
        </p:txBody>
      </p:sp>
      <p:sp>
        <p:nvSpPr>
          <p:cNvPr id="18440" name="Line 14"/>
          <p:cNvSpPr>
            <a:spLocks noChangeShapeType="1"/>
          </p:cNvSpPr>
          <p:nvPr/>
        </p:nvSpPr>
        <p:spPr bwMode="auto">
          <a:xfrm>
            <a:off x="685800" y="2209800"/>
            <a:ext cx="91440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1" name="Line 15"/>
          <p:cNvSpPr>
            <a:spLocks noChangeShapeType="1"/>
          </p:cNvSpPr>
          <p:nvPr/>
        </p:nvSpPr>
        <p:spPr bwMode="auto">
          <a:xfrm>
            <a:off x="685800" y="3048000"/>
            <a:ext cx="91440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2" name="Line 16"/>
          <p:cNvSpPr>
            <a:spLocks noChangeShapeType="1"/>
          </p:cNvSpPr>
          <p:nvPr/>
        </p:nvSpPr>
        <p:spPr bwMode="auto">
          <a:xfrm>
            <a:off x="685800" y="4038600"/>
            <a:ext cx="91440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3" name="Line 17"/>
          <p:cNvSpPr>
            <a:spLocks noChangeShapeType="1"/>
          </p:cNvSpPr>
          <p:nvPr/>
        </p:nvSpPr>
        <p:spPr bwMode="auto">
          <a:xfrm>
            <a:off x="685800" y="4876800"/>
            <a:ext cx="91440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4" name="Line 18"/>
          <p:cNvSpPr>
            <a:spLocks noChangeShapeType="1"/>
          </p:cNvSpPr>
          <p:nvPr/>
        </p:nvSpPr>
        <p:spPr bwMode="auto">
          <a:xfrm>
            <a:off x="685800" y="5715000"/>
            <a:ext cx="91440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5" name="Line 22"/>
          <p:cNvSpPr>
            <a:spLocks noChangeShapeType="1"/>
          </p:cNvSpPr>
          <p:nvPr/>
        </p:nvSpPr>
        <p:spPr bwMode="auto">
          <a:xfrm>
            <a:off x="6400800" y="2209800"/>
            <a:ext cx="121920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6" name="Line 24"/>
          <p:cNvSpPr>
            <a:spLocks noChangeShapeType="1"/>
          </p:cNvSpPr>
          <p:nvPr/>
        </p:nvSpPr>
        <p:spPr bwMode="auto">
          <a:xfrm>
            <a:off x="6400800" y="5715000"/>
            <a:ext cx="121920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7" name="Rectangle 30"/>
          <p:cNvSpPr>
            <a:spLocks noChangeArrowheads="1"/>
          </p:cNvSpPr>
          <p:nvPr/>
        </p:nvSpPr>
        <p:spPr bwMode="auto">
          <a:xfrm>
            <a:off x="1828800" y="1676400"/>
            <a:ext cx="381000" cy="441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8448" name="Rectangle 31"/>
          <p:cNvSpPr>
            <a:spLocks noChangeArrowheads="1"/>
          </p:cNvSpPr>
          <p:nvPr/>
        </p:nvSpPr>
        <p:spPr bwMode="auto">
          <a:xfrm>
            <a:off x="2133600" y="4511675"/>
            <a:ext cx="76200" cy="9144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8449" name="Rectangle 32"/>
          <p:cNvSpPr>
            <a:spLocks noChangeArrowheads="1"/>
          </p:cNvSpPr>
          <p:nvPr/>
        </p:nvSpPr>
        <p:spPr bwMode="auto">
          <a:xfrm>
            <a:off x="2133600" y="2682875"/>
            <a:ext cx="76200" cy="974725"/>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8450" name="Line 37"/>
          <p:cNvSpPr>
            <a:spLocks noChangeShapeType="1"/>
          </p:cNvSpPr>
          <p:nvPr/>
        </p:nvSpPr>
        <p:spPr bwMode="auto">
          <a:xfrm flipV="1">
            <a:off x="1828800" y="1676400"/>
            <a:ext cx="0" cy="441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1" name="Line 38"/>
          <p:cNvSpPr>
            <a:spLocks noChangeShapeType="1"/>
          </p:cNvSpPr>
          <p:nvPr/>
        </p:nvSpPr>
        <p:spPr bwMode="auto">
          <a:xfrm flipV="1">
            <a:off x="2133600" y="1676400"/>
            <a:ext cx="0" cy="441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2" name="Rectangle 39"/>
          <p:cNvSpPr>
            <a:spLocks noChangeArrowheads="1"/>
          </p:cNvSpPr>
          <p:nvPr/>
        </p:nvSpPr>
        <p:spPr bwMode="auto">
          <a:xfrm>
            <a:off x="838200" y="222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b="1" dirty="0">
                <a:solidFill>
                  <a:srgbClr val="3333FF"/>
                </a:solidFill>
                <a:latin typeface="Arial" panose="020B0604020202020204" pitchFamily="34" charset="0"/>
              </a:rPr>
              <a:t>The Fundamental </a:t>
            </a:r>
            <a:r>
              <a:rPr lang="en-US" altLang="en-US" sz="3600" b="1" dirty="0" smtClean="0">
                <a:solidFill>
                  <a:srgbClr val="3333FF"/>
                </a:solidFill>
                <a:latin typeface="Arial" panose="020B0604020202020204" pitchFamily="34" charset="0"/>
              </a:rPr>
              <a:t>Issue – Information Transfer</a:t>
            </a:r>
            <a:endParaRPr lang="en-US" altLang="en-US" sz="3600" b="1" dirty="0">
              <a:solidFill>
                <a:srgbClr val="3333FF"/>
              </a:solidFill>
              <a:latin typeface="Arial" panose="020B0604020202020204" pitchFamily="34" charset="0"/>
            </a:endParaRPr>
          </a:p>
        </p:txBody>
      </p:sp>
      <p:sp>
        <p:nvSpPr>
          <p:cNvPr id="18453" name="Line 41"/>
          <p:cNvSpPr>
            <a:spLocks noChangeShapeType="1"/>
          </p:cNvSpPr>
          <p:nvPr/>
        </p:nvSpPr>
        <p:spPr bwMode="auto">
          <a:xfrm>
            <a:off x="2209800" y="1676400"/>
            <a:ext cx="0" cy="9906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4" name="Line 19"/>
          <p:cNvSpPr>
            <a:spLocks noChangeShapeType="1"/>
          </p:cNvSpPr>
          <p:nvPr/>
        </p:nvSpPr>
        <p:spPr bwMode="auto">
          <a:xfrm>
            <a:off x="2133600" y="2209800"/>
            <a:ext cx="99060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55" name="Line 46"/>
          <p:cNvSpPr>
            <a:spLocks noChangeShapeType="1"/>
          </p:cNvSpPr>
          <p:nvPr/>
        </p:nvSpPr>
        <p:spPr bwMode="auto">
          <a:xfrm>
            <a:off x="2133600" y="1676400"/>
            <a:ext cx="1524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6" name="Rectangle 47"/>
          <p:cNvSpPr>
            <a:spLocks noChangeArrowheads="1"/>
          </p:cNvSpPr>
          <p:nvPr/>
        </p:nvSpPr>
        <p:spPr bwMode="auto">
          <a:xfrm>
            <a:off x="2133600" y="2667000"/>
            <a:ext cx="76200" cy="9906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8457" name="Rectangle 48"/>
          <p:cNvSpPr>
            <a:spLocks noChangeArrowheads="1"/>
          </p:cNvSpPr>
          <p:nvPr/>
        </p:nvSpPr>
        <p:spPr bwMode="auto">
          <a:xfrm>
            <a:off x="2133600" y="4495800"/>
            <a:ext cx="76200" cy="9906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8458" name="Text Box 2"/>
          <p:cNvSpPr txBox="1">
            <a:spLocks noChangeArrowheads="1"/>
          </p:cNvSpPr>
          <p:nvPr/>
        </p:nvSpPr>
        <p:spPr bwMode="auto">
          <a:xfrm>
            <a:off x="609600" y="1447800"/>
            <a:ext cx="1143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000" b="1">
                <a:latin typeface="Arial" panose="020B0604020202020204" pitchFamily="34" charset="0"/>
              </a:rPr>
              <a:t>Light Source</a:t>
            </a:r>
          </a:p>
        </p:txBody>
      </p:sp>
      <p:sp>
        <p:nvSpPr>
          <p:cNvPr id="18459" name="Line 3"/>
          <p:cNvSpPr>
            <a:spLocks noChangeShapeType="1"/>
          </p:cNvSpPr>
          <p:nvPr/>
        </p:nvSpPr>
        <p:spPr bwMode="auto">
          <a:xfrm flipH="1">
            <a:off x="2209800" y="1600200"/>
            <a:ext cx="30480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60" name="Line 14"/>
          <p:cNvSpPr>
            <a:spLocks noChangeShapeType="1"/>
          </p:cNvSpPr>
          <p:nvPr/>
        </p:nvSpPr>
        <p:spPr bwMode="auto">
          <a:xfrm>
            <a:off x="2209800" y="3657600"/>
            <a:ext cx="0" cy="838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61" name="Line 21"/>
          <p:cNvSpPr>
            <a:spLocks noChangeShapeType="1"/>
          </p:cNvSpPr>
          <p:nvPr/>
        </p:nvSpPr>
        <p:spPr bwMode="auto">
          <a:xfrm>
            <a:off x="2133600" y="5791200"/>
            <a:ext cx="99060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62" name="Line 20"/>
          <p:cNvSpPr>
            <a:spLocks noChangeShapeType="1"/>
          </p:cNvSpPr>
          <p:nvPr/>
        </p:nvSpPr>
        <p:spPr bwMode="auto">
          <a:xfrm>
            <a:off x="2159000" y="4038600"/>
            <a:ext cx="99060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63" name="Rectangle 2"/>
          <p:cNvSpPr>
            <a:spLocks noChangeArrowheads="1"/>
          </p:cNvSpPr>
          <p:nvPr/>
        </p:nvSpPr>
        <p:spPr bwMode="auto">
          <a:xfrm>
            <a:off x="3910807" y="1704975"/>
            <a:ext cx="2438400" cy="4419600"/>
          </a:xfrm>
          <a:prstGeom prst="rect">
            <a:avLst/>
          </a:prstGeom>
          <a:solidFill>
            <a:schemeClr val="tx1">
              <a:lumMod val="75000"/>
              <a:lumOff val="25000"/>
            </a:schemeClr>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8464" name="Text Box 23"/>
          <p:cNvSpPr txBox="1">
            <a:spLocks noChangeArrowheads="1"/>
          </p:cNvSpPr>
          <p:nvPr/>
        </p:nvSpPr>
        <p:spPr bwMode="auto">
          <a:xfrm>
            <a:off x="4114800" y="3184525"/>
            <a:ext cx="21336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b="1">
                <a:solidFill>
                  <a:schemeClr val="bg1"/>
                </a:solidFill>
                <a:latin typeface="Arial" panose="020B0604020202020204" pitchFamily="34" charset="0"/>
              </a:rPr>
              <a:t>OPTICAL</a:t>
            </a:r>
          </a:p>
          <a:p>
            <a:pPr algn="ctr" eaLnBrk="1" hangingPunct="1">
              <a:spcBef>
                <a:spcPct val="0"/>
              </a:spcBef>
              <a:buFontTx/>
              <a:buNone/>
            </a:pPr>
            <a:r>
              <a:rPr lang="en-US" altLang="en-US" sz="2000" b="1">
                <a:solidFill>
                  <a:schemeClr val="bg1"/>
                </a:solidFill>
                <a:latin typeface="Arial" panose="020B0604020202020204" pitchFamily="34" charset="0"/>
              </a:rPr>
              <a:t>LITHOGRAPHY</a:t>
            </a:r>
          </a:p>
          <a:p>
            <a:pPr algn="ctr" eaLnBrk="1" hangingPunct="1">
              <a:spcBef>
                <a:spcPct val="0"/>
              </a:spcBef>
              <a:buFontTx/>
              <a:buNone/>
            </a:pPr>
            <a:r>
              <a:rPr lang="en-US" altLang="en-US" sz="2000" b="1">
                <a:solidFill>
                  <a:schemeClr val="bg1"/>
                </a:solidFill>
                <a:latin typeface="Arial" panose="020B0604020202020204" pitchFamily="34" charset="0"/>
              </a:rPr>
              <a:t>SYSTEM</a:t>
            </a:r>
          </a:p>
          <a:p>
            <a:pPr algn="ctr" eaLnBrk="1" hangingPunct="1">
              <a:spcBef>
                <a:spcPct val="50000"/>
              </a:spcBef>
              <a:buFontTx/>
              <a:buNone/>
            </a:pPr>
            <a:endParaRPr lang="en-US" altLang="en-US" sz="2000">
              <a:solidFill>
                <a:schemeClr val="bg1"/>
              </a:solidFill>
              <a:latin typeface="Arial" panose="020B0604020202020204" pitchFamily="34" charset="0"/>
            </a:endParaRPr>
          </a:p>
        </p:txBody>
      </p:sp>
      <p:grpSp>
        <p:nvGrpSpPr>
          <p:cNvPr id="5" name="Group 26"/>
          <p:cNvGrpSpPr>
            <a:grpSpLocks/>
          </p:cNvGrpSpPr>
          <p:nvPr/>
        </p:nvGrpSpPr>
        <p:grpSpPr bwMode="auto">
          <a:xfrm>
            <a:off x="7459663" y="3048000"/>
            <a:ext cx="998537" cy="2209800"/>
            <a:chOff x="4379" y="1920"/>
            <a:chExt cx="629" cy="1392"/>
          </a:xfrm>
        </p:grpSpPr>
        <p:pic>
          <p:nvPicPr>
            <p:cNvPr id="1847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118" y="2277"/>
              <a:ext cx="1152" cy="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1" name="Line 28"/>
            <p:cNvSpPr>
              <a:spLocks noChangeShapeType="1"/>
            </p:cNvSpPr>
            <p:nvPr/>
          </p:nvSpPr>
          <p:spPr bwMode="auto">
            <a:xfrm>
              <a:off x="4464" y="1920"/>
              <a:ext cx="0" cy="1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8466" name="Line 23"/>
          <p:cNvSpPr>
            <a:spLocks noChangeShapeType="1"/>
          </p:cNvSpPr>
          <p:nvPr/>
        </p:nvSpPr>
        <p:spPr bwMode="auto">
          <a:xfrm>
            <a:off x="6400800" y="4038600"/>
            <a:ext cx="121920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6" name="Group 24"/>
          <p:cNvGrpSpPr>
            <a:grpSpLocks/>
          </p:cNvGrpSpPr>
          <p:nvPr/>
        </p:nvGrpSpPr>
        <p:grpSpPr bwMode="auto">
          <a:xfrm>
            <a:off x="6705600" y="2255838"/>
            <a:ext cx="1905000" cy="1325562"/>
            <a:chOff x="4080" y="1421"/>
            <a:chExt cx="1200" cy="835"/>
          </a:xfrm>
        </p:grpSpPr>
        <p:sp>
          <p:nvSpPr>
            <p:cNvPr id="18468" name="Text Box 40"/>
            <p:cNvSpPr txBox="1">
              <a:spLocks noChangeArrowheads="1"/>
            </p:cNvSpPr>
            <p:nvPr/>
          </p:nvSpPr>
          <p:spPr bwMode="auto">
            <a:xfrm>
              <a:off x="4080" y="1421"/>
              <a:ext cx="1200"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5000"/>
                </a:lnSpc>
                <a:spcBef>
                  <a:spcPct val="50000"/>
                </a:spcBef>
                <a:buFontTx/>
                <a:buNone/>
              </a:pPr>
              <a:r>
                <a:rPr lang="en-US" altLang="en-US" sz="1800" b="1">
                  <a:solidFill>
                    <a:srgbClr val="FF3300"/>
                  </a:solidFill>
                  <a:latin typeface="Arial" panose="020B0604020202020204" pitchFamily="34" charset="0"/>
                </a:rPr>
                <a:t>LESS THAN 100% INFORMATION</a:t>
              </a:r>
            </a:p>
          </p:txBody>
        </p:sp>
        <p:sp>
          <p:nvSpPr>
            <p:cNvPr id="18469" name="Line 16"/>
            <p:cNvSpPr>
              <a:spLocks noChangeShapeType="1"/>
            </p:cNvSpPr>
            <p:nvPr/>
          </p:nvSpPr>
          <p:spPr bwMode="auto">
            <a:xfrm flipH="1">
              <a:off x="4752" y="1920"/>
              <a:ext cx="96" cy="336"/>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4072847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3" presetClass="path" presetSubtype="0" accel="50000" decel="50000" fill="hold" nodeType="clickEffect">
                                  <p:stCondLst>
                                    <p:cond delay="0"/>
                                  </p:stCondLst>
                                  <p:childTnLst>
                                    <p:animMotion origin="layout" path="M 2.22222E-6 -3.7037E-6 L 0.25 -3.7037E-6 " pathEditMode="relative" rAng="0" ptsTypes="AA">
                                      <p:cBhvr>
                                        <p:cTn id="11" dur="2000" fill="hold"/>
                                        <p:tgtEl>
                                          <p:spTgt spid="2"/>
                                        </p:tgtEl>
                                        <p:attrNameLst>
                                          <p:attrName>ppt_x</p:attrName>
                                          <p:attrName>ppt_y</p:attrName>
                                        </p:attrNameLst>
                                      </p:cBhvr>
                                      <p:rCtr x="12500"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63" presetClass="path" presetSubtype="0" accel="50000" decel="50000" fill="hold" nodeType="clickEffect">
                                  <p:stCondLst>
                                    <p:cond delay="0"/>
                                  </p:stCondLst>
                                  <p:childTnLst>
                                    <p:animMotion origin="layout" path="M 0 0  L 0.25 0  E" pathEditMode="relative" ptsTypes="">
                                      <p:cBhvr>
                                        <p:cTn id="15" dur="2000" fill="hold"/>
                                        <p:tgtEl>
                                          <p:spTgt spid="4"/>
                                        </p:tgtEl>
                                        <p:attrNameLst>
                                          <p:attrName>ppt_x</p:attrName>
                                          <p:attrName>ppt_y</p:attrName>
                                        </p:attrNameLst>
                                      </p:cBhvr>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2"/>
          <p:cNvSpPr>
            <a:spLocks noGrp="1"/>
          </p:cNvSpPr>
          <p:nvPr>
            <p:ph type="sldNum" sz="quarter" idx="11"/>
          </p:nvPr>
        </p:nvSpPr>
        <p:spPr/>
        <p:txBody>
          <a:bodyPr/>
          <a:lstStyle>
            <a:lvl1pPr eaLnBrk="0" hangingPunct="0">
              <a:defRPr sz="1500">
                <a:solidFill>
                  <a:schemeClr val="tx1"/>
                </a:solidFill>
                <a:latin typeface="Arial" panose="020B0604020202020204" pitchFamily="34" charset="0"/>
              </a:defRPr>
            </a:lvl1pPr>
            <a:lvl2pPr marL="557213" indent="-214313" eaLnBrk="0" hangingPunct="0">
              <a:defRPr sz="1500">
                <a:solidFill>
                  <a:schemeClr val="tx1"/>
                </a:solidFill>
                <a:latin typeface="Arial" panose="020B0604020202020204" pitchFamily="34" charset="0"/>
              </a:defRPr>
            </a:lvl2pPr>
            <a:lvl3pPr marL="857250" indent="-171450" eaLnBrk="0" hangingPunct="0">
              <a:defRPr sz="1500">
                <a:solidFill>
                  <a:schemeClr val="tx1"/>
                </a:solidFill>
                <a:latin typeface="Arial" panose="020B0604020202020204" pitchFamily="34" charset="0"/>
              </a:defRPr>
            </a:lvl3pPr>
            <a:lvl4pPr marL="1200150" indent="-171450" eaLnBrk="0" hangingPunct="0">
              <a:defRPr sz="1500">
                <a:solidFill>
                  <a:schemeClr val="tx1"/>
                </a:solidFill>
                <a:latin typeface="Arial" panose="020B0604020202020204" pitchFamily="34" charset="0"/>
              </a:defRPr>
            </a:lvl4pPr>
            <a:lvl5pPr marL="1543050" indent="-171450" eaLnBrk="0" hangingPunct="0">
              <a:defRPr sz="1500">
                <a:solidFill>
                  <a:schemeClr val="tx1"/>
                </a:solidFill>
                <a:latin typeface="Arial" panose="020B0604020202020204" pitchFamily="34" charset="0"/>
              </a:defRPr>
            </a:lvl5pPr>
            <a:lvl6pPr marL="1885950" indent="-171450" eaLnBrk="0" fontAlgn="base" hangingPunct="0">
              <a:spcBef>
                <a:spcPct val="0"/>
              </a:spcBef>
              <a:spcAft>
                <a:spcPct val="0"/>
              </a:spcAft>
              <a:defRPr sz="1500">
                <a:solidFill>
                  <a:schemeClr val="tx1"/>
                </a:solidFill>
                <a:latin typeface="Arial" panose="020B0604020202020204" pitchFamily="34" charset="0"/>
              </a:defRPr>
            </a:lvl6pPr>
            <a:lvl7pPr marL="2228850" indent="-171450" eaLnBrk="0" fontAlgn="base" hangingPunct="0">
              <a:spcBef>
                <a:spcPct val="0"/>
              </a:spcBef>
              <a:spcAft>
                <a:spcPct val="0"/>
              </a:spcAft>
              <a:defRPr sz="1500">
                <a:solidFill>
                  <a:schemeClr val="tx1"/>
                </a:solidFill>
                <a:latin typeface="Arial" panose="020B0604020202020204" pitchFamily="34" charset="0"/>
              </a:defRPr>
            </a:lvl7pPr>
            <a:lvl8pPr marL="2571750" indent="-171450" eaLnBrk="0" fontAlgn="base" hangingPunct="0">
              <a:spcBef>
                <a:spcPct val="0"/>
              </a:spcBef>
              <a:spcAft>
                <a:spcPct val="0"/>
              </a:spcAft>
              <a:defRPr sz="1500">
                <a:solidFill>
                  <a:schemeClr val="tx1"/>
                </a:solidFill>
                <a:latin typeface="Arial" panose="020B0604020202020204" pitchFamily="34" charset="0"/>
              </a:defRPr>
            </a:lvl8pPr>
            <a:lvl9pPr marL="2914650" indent="-171450" eaLnBrk="0" fontAlgn="base" hangingPunct="0">
              <a:spcBef>
                <a:spcPct val="0"/>
              </a:spcBef>
              <a:spcAft>
                <a:spcPct val="0"/>
              </a:spcAft>
              <a:defRPr sz="1500">
                <a:solidFill>
                  <a:schemeClr val="tx1"/>
                </a:solidFill>
                <a:latin typeface="Arial" panose="020B0604020202020204" pitchFamily="34" charset="0"/>
              </a:defRPr>
            </a:lvl9pPr>
          </a:lstStyle>
          <a:p>
            <a:pPr eaLnBrk="1" hangingPunct="1"/>
            <a:fld id="{4A924E4D-E6FB-4458-872B-50E9DC665FAA}" type="slidenum">
              <a:rPr lang="en-US" altLang="en-US" sz="1050">
                <a:solidFill>
                  <a:prstClr val="black"/>
                </a:solidFill>
                <a:latin typeface="Times New Roman" panose="02020603050405020304" pitchFamily="18" charset="0"/>
              </a:rPr>
              <a:pPr eaLnBrk="1" hangingPunct="1"/>
              <a:t>17</a:t>
            </a:fld>
            <a:endParaRPr lang="en-US" altLang="en-US" sz="1050" dirty="0">
              <a:solidFill>
                <a:prstClr val="black"/>
              </a:solidFill>
              <a:latin typeface="Times New Roman" panose="02020603050405020304" pitchFamily="18" charset="0"/>
            </a:endParaRPr>
          </a:p>
        </p:txBody>
      </p:sp>
      <p:sp>
        <p:nvSpPr>
          <p:cNvPr id="24579" name="Rectangle 3"/>
          <p:cNvSpPr>
            <a:spLocks noChangeArrowheads="1"/>
          </p:cNvSpPr>
          <p:nvPr/>
        </p:nvSpPr>
        <p:spPr bwMode="auto">
          <a:xfrm>
            <a:off x="4343400" y="1326356"/>
            <a:ext cx="228600" cy="348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None/>
            </a:pPr>
            <a:endParaRPr lang="en-US" altLang="en-US" sz="1800" dirty="0">
              <a:solidFill>
                <a:prstClr val="black"/>
              </a:solidFill>
            </a:endParaRPr>
          </a:p>
        </p:txBody>
      </p:sp>
      <p:sp>
        <p:nvSpPr>
          <p:cNvPr id="24580" name="Rectangle 5"/>
          <p:cNvSpPr>
            <a:spLocks noChangeArrowheads="1"/>
          </p:cNvSpPr>
          <p:nvPr/>
        </p:nvSpPr>
        <p:spPr bwMode="auto">
          <a:xfrm>
            <a:off x="4572000" y="3440906"/>
            <a:ext cx="57150" cy="6858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en-US" altLang="en-US" sz="1500" dirty="0">
              <a:solidFill>
                <a:prstClr val="black"/>
              </a:solidFill>
              <a:latin typeface="Arial" panose="020B0604020202020204" pitchFamily="34" charset="0"/>
            </a:endParaRPr>
          </a:p>
        </p:txBody>
      </p:sp>
      <p:sp>
        <p:nvSpPr>
          <p:cNvPr id="24581" name="Rectangle 7"/>
          <p:cNvSpPr>
            <a:spLocks noChangeArrowheads="1"/>
          </p:cNvSpPr>
          <p:nvPr/>
        </p:nvSpPr>
        <p:spPr bwMode="auto">
          <a:xfrm>
            <a:off x="4572000" y="2069306"/>
            <a:ext cx="57150" cy="6858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en-US" altLang="en-US" sz="1500" dirty="0">
              <a:solidFill>
                <a:prstClr val="black"/>
              </a:solidFill>
              <a:latin typeface="Arial" panose="020B0604020202020204" pitchFamily="34" charset="0"/>
            </a:endParaRPr>
          </a:p>
        </p:txBody>
      </p:sp>
      <p:sp>
        <p:nvSpPr>
          <p:cNvPr id="24582" name="Text Box 9"/>
          <p:cNvSpPr txBox="1">
            <a:spLocks noChangeArrowheads="1"/>
          </p:cNvSpPr>
          <p:nvPr/>
        </p:nvSpPr>
        <p:spPr bwMode="auto">
          <a:xfrm>
            <a:off x="4057650" y="971551"/>
            <a:ext cx="8572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500" b="1" dirty="0">
                <a:solidFill>
                  <a:prstClr val="black"/>
                </a:solidFill>
                <a:latin typeface="Arial" panose="020B0604020202020204" pitchFamily="34" charset="0"/>
              </a:rPr>
              <a:t>MASK</a:t>
            </a:r>
          </a:p>
        </p:txBody>
      </p:sp>
      <p:sp>
        <p:nvSpPr>
          <p:cNvPr id="24583" name="Line 15"/>
          <p:cNvSpPr>
            <a:spLocks noChangeShapeType="1"/>
          </p:cNvSpPr>
          <p:nvPr/>
        </p:nvSpPr>
        <p:spPr bwMode="auto">
          <a:xfrm>
            <a:off x="4629150" y="2355056"/>
            <a:ext cx="342900" cy="0"/>
          </a:xfrm>
          <a:prstGeom prst="line">
            <a:avLst/>
          </a:prstGeom>
          <a:noFill/>
          <a:ln w="57150">
            <a:solidFill>
              <a:srgbClr val="C9C9FF"/>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dirty="0">
              <a:solidFill>
                <a:prstClr val="black"/>
              </a:solidFill>
              <a:latin typeface="Calibri" panose="020F0502020204030204"/>
            </a:endParaRPr>
          </a:p>
        </p:txBody>
      </p:sp>
      <p:sp>
        <p:nvSpPr>
          <p:cNvPr id="24584" name="Line 17"/>
          <p:cNvSpPr>
            <a:spLocks noChangeShapeType="1"/>
          </p:cNvSpPr>
          <p:nvPr/>
        </p:nvSpPr>
        <p:spPr bwMode="auto">
          <a:xfrm>
            <a:off x="4629150" y="3726656"/>
            <a:ext cx="342900" cy="0"/>
          </a:xfrm>
          <a:prstGeom prst="line">
            <a:avLst/>
          </a:prstGeom>
          <a:noFill/>
          <a:ln w="57150">
            <a:solidFill>
              <a:srgbClr val="C9C9FF"/>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dirty="0">
              <a:solidFill>
                <a:prstClr val="black"/>
              </a:solidFill>
              <a:latin typeface="Calibri" panose="020F0502020204030204"/>
            </a:endParaRPr>
          </a:p>
        </p:txBody>
      </p:sp>
      <p:sp>
        <p:nvSpPr>
          <p:cNvPr id="24585" name="Line 18"/>
          <p:cNvSpPr>
            <a:spLocks noChangeShapeType="1"/>
          </p:cNvSpPr>
          <p:nvPr/>
        </p:nvSpPr>
        <p:spPr bwMode="auto">
          <a:xfrm>
            <a:off x="4572000" y="3098006"/>
            <a:ext cx="1085850"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dirty="0">
              <a:solidFill>
                <a:prstClr val="black"/>
              </a:solidFill>
              <a:latin typeface="Calibri" panose="020F0502020204030204"/>
            </a:endParaRPr>
          </a:p>
        </p:txBody>
      </p:sp>
      <p:sp>
        <p:nvSpPr>
          <p:cNvPr id="24586" name="Line 19"/>
          <p:cNvSpPr>
            <a:spLocks noChangeShapeType="1"/>
          </p:cNvSpPr>
          <p:nvPr/>
        </p:nvSpPr>
        <p:spPr bwMode="auto">
          <a:xfrm>
            <a:off x="4572000" y="1726406"/>
            <a:ext cx="1085850"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dirty="0">
              <a:solidFill>
                <a:prstClr val="black"/>
              </a:solidFill>
              <a:latin typeface="Calibri" panose="020F0502020204030204"/>
            </a:endParaRPr>
          </a:p>
        </p:txBody>
      </p:sp>
      <p:sp>
        <p:nvSpPr>
          <p:cNvPr id="24587" name="Line 20"/>
          <p:cNvSpPr>
            <a:spLocks noChangeShapeType="1"/>
          </p:cNvSpPr>
          <p:nvPr/>
        </p:nvSpPr>
        <p:spPr bwMode="auto">
          <a:xfrm>
            <a:off x="4572000" y="4526756"/>
            <a:ext cx="1085850"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dirty="0">
              <a:solidFill>
                <a:prstClr val="black"/>
              </a:solidFill>
              <a:latin typeface="Calibri" panose="020F0502020204030204"/>
            </a:endParaRPr>
          </a:p>
        </p:txBody>
      </p:sp>
      <p:sp>
        <p:nvSpPr>
          <p:cNvPr id="24588" name="Text Box 21"/>
          <p:cNvSpPr txBox="1">
            <a:spLocks noChangeArrowheads="1"/>
          </p:cNvSpPr>
          <p:nvPr/>
        </p:nvSpPr>
        <p:spPr bwMode="auto">
          <a:xfrm>
            <a:off x="3200400" y="1428751"/>
            <a:ext cx="8572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500" b="1" dirty="0">
                <a:solidFill>
                  <a:prstClr val="black"/>
                </a:solidFill>
                <a:latin typeface="Arial" panose="020B0604020202020204" pitchFamily="34" charset="0"/>
              </a:rPr>
              <a:t>LIGHT</a:t>
            </a:r>
          </a:p>
        </p:txBody>
      </p:sp>
      <p:sp>
        <p:nvSpPr>
          <p:cNvPr id="24589" name="Text Box 25"/>
          <p:cNvSpPr txBox="1">
            <a:spLocks noChangeArrowheads="1"/>
          </p:cNvSpPr>
          <p:nvPr/>
        </p:nvSpPr>
        <p:spPr bwMode="auto">
          <a:xfrm>
            <a:off x="5715000" y="1554956"/>
            <a:ext cx="571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800" b="1" dirty="0">
                <a:solidFill>
                  <a:prstClr val="black"/>
                </a:solidFill>
              </a:rPr>
              <a:t>I</a:t>
            </a:r>
            <a:r>
              <a:rPr lang="en-US" altLang="en-US" sz="2100" b="1" baseline="-25000" dirty="0">
                <a:solidFill>
                  <a:prstClr val="black"/>
                </a:solidFill>
              </a:rPr>
              <a:t>max</a:t>
            </a:r>
          </a:p>
        </p:txBody>
      </p:sp>
      <p:sp>
        <p:nvSpPr>
          <p:cNvPr id="24590" name="Text Box 26"/>
          <p:cNvSpPr txBox="1">
            <a:spLocks noChangeArrowheads="1"/>
          </p:cNvSpPr>
          <p:nvPr/>
        </p:nvSpPr>
        <p:spPr bwMode="auto">
          <a:xfrm>
            <a:off x="5029200" y="2183606"/>
            <a:ext cx="628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800" b="1" dirty="0" err="1">
                <a:solidFill>
                  <a:prstClr val="black"/>
                </a:solidFill>
              </a:rPr>
              <a:t>I</a:t>
            </a:r>
            <a:r>
              <a:rPr lang="en-US" altLang="en-US" sz="2100" b="1" baseline="-25000" dirty="0" err="1">
                <a:solidFill>
                  <a:prstClr val="black"/>
                </a:solidFill>
              </a:rPr>
              <a:t>min</a:t>
            </a:r>
            <a:endParaRPr lang="en-US" altLang="en-US" sz="2100" b="1" baseline="-25000">
              <a:solidFill>
                <a:prstClr val="black"/>
              </a:solidFill>
            </a:endParaRPr>
          </a:p>
        </p:txBody>
      </p:sp>
      <p:grpSp>
        <p:nvGrpSpPr>
          <p:cNvPr id="2" name="Group 52"/>
          <p:cNvGrpSpPr>
            <a:grpSpLocks/>
          </p:cNvGrpSpPr>
          <p:nvPr/>
        </p:nvGrpSpPr>
        <p:grpSpPr bwMode="auto">
          <a:xfrm>
            <a:off x="2800350" y="4914900"/>
            <a:ext cx="3371850" cy="800100"/>
            <a:chOff x="1392" y="3408"/>
            <a:chExt cx="2832" cy="672"/>
          </a:xfrm>
        </p:grpSpPr>
        <p:sp>
          <p:nvSpPr>
            <p:cNvPr id="24608" name="Rectangle 30"/>
            <p:cNvSpPr>
              <a:spLocks noChangeArrowheads="1"/>
            </p:cNvSpPr>
            <p:nvPr/>
          </p:nvSpPr>
          <p:spPr bwMode="auto">
            <a:xfrm>
              <a:off x="1392" y="3408"/>
              <a:ext cx="2832" cy="672"/>
            </a:xfrm>
            <a:prstGeom prst="rect">
              <a:avLst/>
            </a:prstGeom>
            <a:solidFill>
              <a:srgbClr val="FFCC99"/>
            </a:solidFill>
            <a:ln w="9525">
              <a:solidFill>
                <a:schemeClr val="tx1"/>
              </a:solidFill>
              <a:miter lim="800000"/>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en-US" altLang="en-US" sz="1500">
                <a:solidFill>
                  <a:prstClr val="black"/>
                </a:solidFill>
                <a:latin typeface="Arial" panose="020B0604020202020204" pitchFamily="34" charset="0"/>
              </a:endParaRPr>
            </a:p>
          </p:txBody>
        </p:sp>
        <p:sp>
          <p:nvSpPr>
            <p:cNvPr id="24609" name="Text Box 23"/>
            <p:cNvSpPr txBox="1">
              <a:spLocks noChangeArrowheads="1"/>
            </p:cNvSpPr>
            <p:nvPr/>
          </p:nvSpPr>
          <p:spPr bwMode="auto">
            <a:xfrm>
              <a:off x="2784" y="3456"/>
              <a:ext cx="1296"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70000"/>
                </a:lnSpc>
                <a:spcBef>
                  <a:spcPct val="50000"/>
                </a:spcBef>
                <a:buNone/>
              </a:pPr>
              <a:r>
                <a:rPr lang="en-US" altLang="en-US" sz="1800" b="1">
                  <a:solidFill>
                    <a:prstClr val="black"/>
                  </a:solidFill>
                </a:rPr>
                <a:t>I</a:t>
              </a:r>
              <a:r>
                <a:rPr lang="en-US" altLang="en-US" sz="2100" b="1" baseline="-25000">
                  <a:solidFill>
                    <a:prstClr val="black"/>
                  </a:solidFill>
                </a:rPr>
                <a:t>max</a:t>
              </a:r>
              <a:r>
                <a:rPr lang="en-US" altLang="en-US" sz="1800" b="1" baseline="-25000">
                  <a:solidFill>
                    <a:prstClr val="black"/>
                  </a:solidFill>
                </a:rPr>
                <a:t> </a:t>
              </a:r>
              <a:r>
                <a:rPr lang="en-US" altLang="en-US" sz="1350" b="1">
                  <a:solidFill>
                    <a:prstClr val="black"/>
                  </a:solidFill>
                </a:rPr>
                <a:t>–</a:t>
              </a:r>
              <a:r>
                <a:rPr lang="en-US" altLang="en-US" sz="1800" b="1">
                  <a:solidFill>
                    <a:prstClr val="black"/>
                  </a:solidFill>
                </a:rPr>
                <a:t> I</a:t>
              </a:r>
              <a:r>
                <a:rPr lang="en-US" altLang="en-US" sz="2100" b="1" baseline="-25000">
                  <a:solidFill>
                    <a:prstClr val="black"/>
                  </a:solidFill>
                </a:rPr>
                <a:t>min</a:t>
              </a:r>
            </a:p>
            <a:p>
              <a:pPr eaLnBrk="1" hangingPunct="1">
                <a:lnSpc>
                  <a:spcPct val="70000"/>
                </a:lnSpc>
                <a:spcBef>
                  <a:spcPct val="50000"/>
                </a:spcBef>
                <a:buNone/>
              </a:pPr>
              <a:r>
                <a:rPr lang="en-US" altLang="en-US" sz="1800" b="1">
                  <a:solidFill>
                    <a:prstClr val="black"/>
                  </a:solidFill>
                </a:rPr>
                <a:t>I</a:t>
              </a:r>
              <a:r>
                <a:rPr lang="en-US" altLang="en-US" sz="2100" b="1" baseline="-25000">
                  <a:solidFill>
                    <a:prstClr val="black"/>
                  </a:solidFill>
                </a:rPr>
                <a:t>max</a:t>
              </a:r>
              <a:r>
                <a:rPr lang="en-US" altLang="en-US" sz="1800" b="1" baseline="-25000">
                  <a:solidFill>
                    <a:prstClr val="black"/>
                  </a:solidFill>
                </a:rPr>
                <a:t> </a:t>
              </a:r>
              <a:r>
                <a:rPr lang="en-US" altLang="en-US" sz="1350" b="1">
                  <a:solidFill>
                    <a:prstClr val="black"/>
                  </a:solidFill>
                </a:rPr>
                <a:t>+</a:t>
              </a:r>
              <a:r>
                <a:rPr lang="en-US" altLang="en-US" sz="1800" b="1">
                  <a:solidFill>
                    <a:prstClr val="black"/>
                  </a:solidFill>
                </a:rPr>
                <a:t> I</a:t>
              </a:r>
              <a:r>
                <a:rPr lang="en-US" altLang="en-US" sz="2100" b="1" baseline="-25000">
                  <a:solidFill>
                    <a:prstClr val="black"/>
                  </a:solidFill>
                </a:rPr>
                <a:t>min</a:t>
              </a:r>
            </a:p>
          </p:txBody>
        </p:sp>
        <p:grpSp>
          <p:nvGrpSpPr>
            <p:cNvPr id="24610" name="Group 28"/>
            <p:cNvGrpSpPr>
              <a:grpSpLocks/>
            </p:cNvGrpSpPr>
            <p:nvPr/>
          </p:nvGrpSpPr>
          <p:grpSpPr bwMode="auto">
            <a:xfrm>
              <a:off x="1536" y="3615"/>
              <a:ext cx="2160" cy="252"/>
              <a:chOff x="3072" y="2736"/>
              <a:chExt cx="2160" cy="252"/>
            </a:xfrm>
          </p:grpSpPr>
          <p:sp>
            <p:nvSpPr>
              <p:cNvPr id="24611" name="Text Box 22"/>
              <p:cNvSpPr txBox="1">
                <a:spLocks noChangeArrowheads="1"/>
              </p:cNvSpPr>
              <p:nvPr/>
            </p:nvSpPr>
            <p:spPr bwMode="auto">
              <a:xfrm>
                <a:off x="3072" y="2736"/>
                <a:ext cx="158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350" b="1">
                    <a:solidFill>
                      <a:prstClr val="black"/>
                    </a:solidFill>
                  </a:rPr>
                  <a:t>MODULATION = </a:t>
                </a:r>
              </a:p>
            </p:txBody>
          </p:sp>
          <p:sp>
            <p:nvSpPr>
              <p:cNvPr id="24612" name="Line 27"/>
              <p:cNvSpPr>
                <a:spLocks noChangeShapeType="1"/>
              </p:cNvSpPr>
              <p:nvPr/>
            </p:nvSpPr>
            <p:spPr bwMode="auto">
              <a:xfrm>
                <a:off x="4368" y="2832"/>
                <a:ext cx="86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grpSp>
      </p:grpSp>
      <p:sp>
        <p:nvSpPr>
          <p:cNvPr id="24592" name="Line 35"/>
          <p:cNvSpPr>
            <a:spLocks noChangeShapeType="1"/>
          </p:cNvSpPr>
          <p:nvPr/>
        </p:nvSpPr>
        <p:spPr bwMode="auto">
          <a:xfrm flipH="1" flipV="1">
            <a:off x="4343400" y="1314450"/>
            <a:ext cx="0" cy="3486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sp>
        <p:nvSpPr>
          <p:cNvPr id="24593" name="Line 36"/>
          <p:cNvSpPr>
            <a:spLocks noChangeShapeType="1"/>
          </p:cNvSpPr>
          <p:nvPr/>
        </p:nvSpPr>
        <p:spPr bwMode="auto">
          <a:xfrm flipV="1">
            <a:off x="4572000" y="1314450"/>
            <a:ext cx="0" cy="3486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sp>
        <p:nvSpPr>
          <p:cNvPr id="24594" name="Line 38"/>
          <p:cNvSpPr>
            <a:spLocks noChangeShapeType="1"/>
          </p:cNvSpPr>
          <p:nvPr/>
        </p:nvSpPr>
        <p:spPr bwMode="auto">
          <a:xfrm>
            <a:off x="1543050" y="4114800"/>
            <a:ext cx="285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sp>
        <p:nvSpPr>
          <p:cNvPr id="24595" name="Line 39"/>
          <p:cNvSpPr>
            <a:spLocks noChangeShapeType="1"/>
          </p:cNvSpPr>
          <p:nvPr/>
        </p:nvSpPr>
        <p:spPr bwMode="auto">
          <a:xfrm>
            <a:off x="1543050" y="4114800"/>
            <a:ext cx="28575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sp>
        <p:nvSpPr>
          <p:cNvPr id="24596" name="Text Box 40"/>
          <p:cNvSpPr txBox="1">
            <a:spLocks noChangeArrowheads="1"/>
          </p:cNvSpPr>
          <p:nvPr/>
        </p:nvSpPr>
        <p:spPr bwMode="auto">
          <a:xfrm>
            <a:off x="5029200" y="1200151"/>
            <a:ext cx="685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200" b="1">
                <a:solidFill>
                  <a:srgbClr val="FF0000"/>
                </a:solidFill>
                <a:latin typeface="Arial" panose="020B0604020202020204" pitchFamily="34" charset="0"/>
              </a:rPr>
              <a:t>Glass</a:t>
            </a:r>
          </a:p>
        </p:txBody>
      </p:sp>
      <p:sp>
        <p:nvSpPr>
          <p:cNvPr id="24597" name="Line 41"/>
          <p:cNvSpPr>
            <a:spLocks noChangeShapeType="1"/>
          </p:cNvSpPr>
          <p:nvPr/>
        </p:nvSpPr>
        <p:spPr bwMode="auto">
          <a:xfrm flipH="1">
            <a:off x="4572000" y="1314450"/>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sp>
        <p:nvSpPr>
          <p:cNvPr id="24598" name="Text Box 42"/>
          <p:cNvSpPr txBox="1">
            <a:spLocks noChangeArrowheads="1"/>
          </p:cNvSpPr>
          <p:nvPr/>
        </p:nvSpPr>
        <p:spPr bwMode="auto">
          <a:xfrm>
            <a:off x="4857750" y="1885951"/>
            <a:ext cx="9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200" b="1">
                <a:solidFill>
                  <a:srgbClr val="FF0000"/>
                </a:solidFill>
                <a:latin typeface="Arial" panose="020B0604020202020204" pitchFamily="34" charset="0"/>
              </a:rPr>
              <a:t>Chrome</a:t>
            </a:r>
          </a:p>
        </p:txBody>
      </p:sp>
      <p:sp>
        <p:nvSpPr>
          <p:cNvPr id="24599" name="Line 43"/>
          <p:cNvSpPr>
            <a:spLocks noChangeShapeType="1"/>
          </p:cNvSpPr>
          <p:nvPr/>
        </p:nvSpPr>
        <p:spPr bwMode="auto">
          <a:xfrm flipH="1">
            <a:off x="4629150" y="2000250"/>
            <a:ext cx="285750" cy="171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sp>
        <p:nvSpPr>
          <p:cNvPr id="24600" name="Text Box 44"/>
          <p:cNvSpPr txBox="1">
            <a:spLocks noChangeArrowheads="1"/>
          </p:cNvSpPr>
          <p:nvPr/>
        </p:nvSpPr>
        <p:spPr bwMode="auto">
          <a:xfrm>
            <a:off x="5715000" y="2914650"/>
            <a:ext cx="571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800" b="1">
                <a:solidFill>
                  <a:prstClr val="black"/>
                </a:solidFill>
              </a:rPr>
              <a:t>I</a:t>
            </a:r>
            <a:r>
              <a:rPr lang="en-US" altLang="en-US" sz="2100" b="1" baseline="-25000">
                <a:solidFill>
                  <a:prstClr val="black"/>
                </a:solidFill>
              </a:rPr>
              <a:t>max</a:t>
            </a:r>
          </a:p>
        </p:txBody>
      </p:sp>
      <p:sp>
        <p:nvSpPr>
          <p:cNvPr id="24601" name="Text Box 45"/>
          <p:cNvSpPr txBox="1">
            <a:spLocks noChangeArrowheads="1"/>
          </p:cNvSpPr>
          <p:nvPr/>
        </p:nvSpPr>
        <p:spPr bwMode="auto">
          <a:xfrm>
            <a:off x="5715000" y="4343400"/>
            <a:ext cx="571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800" b="1">
                <a:solidFill>
                  <a:prstClr val="black"/>
                </a:solidFill>
              </a:rPr>
              <a:t>I</a:t>
            </a:r>
            <a:r>
              <a:rPr lang="en-US" altLang="en-US" sz="2100" b="1" baseline="-25000">
                <a:solidFill>
                  <a:prstClr val="black"/>
                </a:solidFill>
              </a:rPr>
              <a:t>max</a:t>
            </a:r>
          </a:p>
        </p:txBody>
      </p:sp>
      <p:sp>
        <p:nvSpPr>
          <p:cNvPr id="24602" name="Text Box 46"/>
          <p:cNvSpPr txBox="1">
            <a:spLocks noChangeArrowheads="1"/>
          </p:cNvSpPr>
          <p:nvPr/>
        </p:nvSpPr>
        <p:spPr bwMode="auto">
          <a:xfrm>
            <a:off x="5029200" y="3543300"/>
            <a:ext cx="628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800" b="1">
                <a:solidFill>
                  <a:prstClr val="black"/>
                </a:solidFill>
              </a:rPr>
              <a:t>I</a:t>
            </a:r>
            <a:r>
              <a:rPr lang="en-US" altLang="en-US" sz="2100" b="1" baseline="-25000">
                <a:solidFill>
                  <a:prstClr val="black"/>
                </a:solidFill>
              </a:rPr>
              <a:t>min</a:t>
            </a:r>
          </a:p>
        </p:txBody>
      </p:sp>
      <p:sp>
        <p:nvSpPr>
          <p:cNvPr id="24603" name="Line 47"/>
          <p:cNvSpPr>
            <a:spLocks noChangeShapeType="1"/>
          </p:cNvSpPr>
          <p:nvPr/>
        </p:nvSpPr>
        <p:spPr bwMode="auto">
          <a:xfrm>
            <a:off x="2971800" y="2343150"/>
            <a:ext cx="1200150"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sp>
        <p:nvSpPr>
          <p:cNvPr id="24604" name="Line 48"/>
          <p:cNvSpPr>
            <a:spLocks noChangeShapeType="1"/>
          </p:cNvSpPr>
          <p:nvPr/>
        </p:nvSpPr>
        <p:spPr bwMode="auto">
          <a:xfrm>
            <a:off x="2971800" y="3086100"/>
            <a:ext cx="1200150"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sp>
        <p:nvSpPr>
          <p:cNvPr id="24605" name="Line 49"/>
          <p:cNvSpPr>
            <a:spLocks noChangeShapeType="1"/>
          </p:cNvSpPr>
          <p:nvPr/>
        </p:nvSpPr>
        <p:spPr bwMode="auto">
          <a:xfrm>
            <a:off x="2971800" y="3714750"/>
            <a:ext cx="1200150"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sp>
        <p:nvSpPr>
          <p:cNvPr id="24606" name="Line 50"/>
          <p:cNvSpPr>
            <a:spLocks noChangeShapeType="1"/>
          </p:cNvSpPr>
          <p:nvPr/>
        </p:nvSpPr>
        <p:spPr bwMode="auto">
          <a:xfrm>
            <a:off x="2971800" y="4514850"/>
            <a:ext cx="1200150"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sp>
        <p:nvSpPr>
          <p:cNvPr id="24607" name="Line 51"/>
          <p:cNvSpPr>
            <a:spLocks noChangeShapeType="1"/>
          </p:cNvSpPr>
          <p:nvPr/>
        </p:nvSpPr>
        <p:spPr bwMode="auto">
          <a:xfrm>
            <a:off x="2971800" y="1714500"/>
            <a:ext cx="1200150"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spTree>
    <p:extLst>
      <p:ext uri="{BB962C8B-B14F-4D97-AF65-F5344CB8AC3E}">
        <p14:creationId xmlns:p14="http://schemas.microsoft.com/office/powerpoint/2010/main" val="781572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Line 11"/>
          <p:cNvSpPr>
            <a:spLocks noChangeShapeType="1"/>
          </p:cNvSpPr>
          <p:nvPr/>
        </p:nvSpPr>
        <p:spPr bwMode="auto">
          <a:xfrm>
            <a:off x="2057400" y="2426494"/>
            <a:ext cx="1347788"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sp>
        <p:nvSpPr>
          <p:cNvPr id="25604" name="Text Box 12"/>
          <p:cNvSpPr txBox="1">
            <a:spLocks noChangeArrowheads="1"/>
          </p:cNvSpPr>
          <p:nvPr/>
        </p:nvSpPr>
        <p:spPr bwMode="auto">
          <a:xfrm>
            <a:off x="2057400" y="2125266"/>
            <a:ext cx="15430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350" b="1">
                <a:solidFill>
                  <a:srgbClr val="CC0066"/>
                </a:solidFill>
                <a:latin typeface="Arial" panose="020B0604020202020204" pitchFamily="34" charset="0"/>
              </a:rPr>
              <a:t>ILLUMINATION</a:t>
            </a:r>
          </a:p>
        </p:txBody>
      </p:sp>
      <p:sp>
        <p:nvSpPr>
          <p:cNvPr id="25605" name="Line 13"/>
          <p:cNvSpPr>
            <a:spLocks noChangeShapeType="1"/>
          </p:cNvSpPr>
          <p:nvPr/>
        </p:nvSpPr>
        <p:spPr bwMode="auto">
          <a:xfrm>
            <a:off x="2057400" y="4906566"/>
            <a:ext cx="1347788"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sp>
        <p:nvSpPr>
          <p:cNvPr id="25606" name="Line 14"/>
          <p:cNvSpPr>
            <a:spLocks noChangeShapeType="1"/>
          </p:cNvSpPr>
          <p:nvPr/>
        </p:nvSpPr>
        <p:spPr bwMode="auto">
          <a:xfrm>
            <a:off x="2057400" y="4286250"/>
            <a:ext cx="1347788"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sp>
        <p:nvSpPr>
          <p:cNvPr id="25607" name="Line 15"/>
          <p:cNvSpPr>
            <a:spLocks noChangeShapeType="1"/>
          </p:cNvSpPr>
          <p:nvPr/>
        </p:nvSpPr>
        <p:spPr bwMode="auto">
          <a:xfrm>
            <a:off x="2057400" y="3665935"/>
            <a:ext cx="1347788"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sp>
        <p:nvSpPr>
          <p:cNvPr id="25608" name="Line 16"/>
          <p:cNvSpPr>
            <a:spLocks noChangeShapeType="1"/>
          </p:cNvSpPr>
          <p:nvPr/>
        </p:nvSpPr>
        <p:spPr bwMode="auto">
          <a:xfrm>
            <a:off x="2057400" y="3045619"/>
            <a:ext cx="1347788"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sp>
        <p:nvSpPr>
          <p:cNvPr id="25609" name="Text Box 17"/>
          <p:cNvSpPr txBox="1">
            <a:spLocks noChangeArrowheads="1"/>
          </p:cNvSpPr>
          <p:nvPr/>
        </p:nvSpPr>
        <p:spPr bwMode="auto">
          <a:xfrm>
            <a:off x="2865835" y="1877617"/>
            <a:ext cx="8084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500" b="1">
                <a:solidFill>
                  <a:prstClr val="black"/>
                </a:solidFill>
                <a:latin typeface="Arial" panose="020B0604020202020204" pitchFamily="34" charset="0"/>
              </a:rPr>
              <a:t>MASK</a:t>
            </a:r>
          </a:p>
        </p:txBody>
      </p:sp>
      <p:sp>
        <p:nvSpPr>
          <p:cNvPr id="25610" name="Line 18"/>
          <p:cNvSpPr>
            <a:spLocks noChangeShapeType="1"/>
          </p:cNvSpPr>
          <p:nvPr/>
        </p:nvSpPr>
        <p:spPr bwMode="auto">
          <a:xfrm>
            <a:off x="3371851" y="2106216"/>
            <a:ext cx="141685" cy="1762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sp>
        <p:nvSpPr>
          <p:cNvPr id="25611" name="Text Box 19"/>
          <p:cNvSpPr txBox="1">
            <a:spLocks noChangeArrowheads="1"/>
          </p:cNvSpPr>
          <p:nvPr/>
        </p:nvSpPr>
        <p:spPr bwMode="auto">
          <a:xfrm>
            <a:off x="4106466" y="1921670"/>
            <a:ext cx="9798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500" b="1">
                <a:solidFill>
                  <a:prstClr val="black"/>
                </a:solidFill>
                <a:latin typeface="Arial" panose="020B0604020202020204" pitchFamily="34" charset="0"/>
              </a:rPr>
              <a:t>WAFER</a:t>
            </a:r>
          </a:p>
        </p:txBody>
      </p:sp>
      <p:sp>
        <p:nvSpPr>
          <p:cNvPr id="25612" name="Line 20"/>
          <p:cNvSpPr>
            <a:spLocks noChangeShapeType="1"/>
          </p:cNvSpPr>
          <p:nvPr/>
        </p:nvSpPr>
        <p:spPr bwMode="auto">
          <a:xfrm flipH="1">
            <a:off x="4301728" y="2180036"/>
            <a:ext cx="270272" cy="1547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sp>
        <p:nvSpPr>
          <p:cNvPr id="25613" name="Text Box 21"/>
          <p:cNvSpPr txBox="1">
            <a:spLocks noChangeArrowheads="1"/>
          </p:cNvSpPr>
          <p:nvPr/>
        </p:nvSpPr>
        <p:spPr bwMode="auto">
          <a:xfrm>
            <a:off x="3458766" y="1714501"/>
            <a:ext cx="9989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500" b="1">
                <a:solidFill>
                  <a:prstClr val="black"/>
                </a:solidFill>
                <a:latin typeface="Arial" panose="020B0604020202020204" pitchFamily="34" charset="0"/>
              </a:rPr>
              <a:t>RESIST</a:t>
            </a:r>
          </a:p>
        </p:txBody>
      </p:sp>
      <p:sp>
        <p:nvSpPr>
          <p:cNvPr id="25614" name="Line 22"/>
          <p:cNvSpPr>
            <a:spLocks noChangeShapeType="1"/>
          </p:cNvSpPr>
          <p:nvPr/>
        </p:nvSpPr>
        <p:spPr bwMode="auto">
          <a:xfrm>
            <a:off x="3886200" y="1972866"/>
            <a:ext cx="0" cy="3095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sp>
        <p:nvSpPr>
          <p:cNvPr id="25615" name="Text Box 24"/>
          <p:cNvSpPr txBox="1">
            <a:spLocks noChangeArrowheads="1"/>
          </p:cNvSpPr>
          <p:nvPr/>
        </p:nvSpPr>
        <p:spPr bwMode="auto">
          <a:xfrm>
            <a:off x="4857750" y="3543301"/>
            <a:ext cx="30861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65000"/>
              </a:lnSpc>
              <a:spcBef>
                <a:spcPct val="50000"/>
              </a:spcBef>
              <a:buClr>
                <a:srgbClr val="669900"/>
              </a:buClr>
              <a:buSzPct val="125000"/>
              <a:buFont typeface="Wingdings" panose="05000000000000000000" pitchFamily="2" charset="2"/>
              <a:buChar char="§"/>
            </a:pPr>
            <a:r>
              <a:rPr lang="en-US" altLang="en-US" sz="1500" b="1">
                <a:solidFill>
                  <a:prstClr val="black"/>
                </a:solidFill>
                <a:latin typeface="Arial" panose="020B0604020202020204" pitchFamily="34" charset="0"/>
              </a:rPr>
              <a:t> Modulation of the mask is ?</a:t>
            </a:r>
          </a:p>
          <a:p>
            <a:pPr eaLnBrk="1" hangingPunct="1">
              <a:lnSpc>
                <a:spcPct val="65000"/>
              </a:lnSpc>
              <a:spcBef>
                <a:spcPct val="50000"/>
              </a:spcBef>
              <a:buClr>
                <a:srgbClr val="669900"/>
              </a:buClr>
              <a:buSzPct val="125000"/>
              <a:buFont typeface="Wingdings" panose="05000000000000000000" pitchFamily="2" charset="2"/>
              <a:buChar char="§"/>
            </a:pPr>
            <a:r>
              <a:rPr lang="en-US" altLang="en-US" sz="1500" b="1">
                <a:solidFill>
                  <a:prstClr val="black"/>
                </a:solidFill>
                <a:latin typeface="Arial" panose="020B0604020202020204" pitchFamily="34" charset="0"/>
              </a:rPr>
              <a:t> Modulation of the image is ?</a:t>
            </a:r>
          </a:p>
        </p:txBody>
      </p:sp>
      <p:grpSp>
        <p:nvGrpSpPr>
          <p:cNvPr id="25616" name="Group 34"/>
          <p:cNvGrpSpPr>
            <a:grpSpLocks/>
          </p:cNvGrpSpPr>
          <p:nvPr/>
        </p:nvGrpSpPr>
        <p:grpSpPr bwMode="auto">
          <a:xfrm>
            <a:off x="3371850" y="2334816"/>
            <a:ext cx="857250" cy="2956322"/>
            <a:chOff x="2688" y="829"/>
            <a:chExt cx="720" cy="2647"/>
          </a:xfrm>
        </p:grpSpPr>
        <p:sp>
          <p:nvSpPr>
            <p:cNvPr id="25626" name="Rectangle 9"/>
            <p:cNvSpPr>
              <a:spLocks noChangeArrowheads="1"/>
            </p:cNvSpPr>
            <p:nvPr/>
          </p:nvSpPr>
          <p:spPr bwMode="auto">
            <a:xfrm>
              <a:off x="3272" y="829"/>
              <a:ext cx="136" cy="2647"/>
            </a:xfrm>
            <a:prstGeom prst="rect">
              <a:avLst/>
            </a:prstGeom>
            <a:solidFill>
              <a:schemeClr val="folHlink"/>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None/>
              </a:pPr>
              <a:endParaRPr lang="en-US" altLang="en-US" sz="1800">
                <a:solidFill>
                  <a:prstClr val="black"/>
                </a:solidFill>
              </a:endParaRPr>
            </a:p>
          </p:txBody>
        </p:sp>
        <p:sp>
          <p:nvSpPr>
            <p:cNvPr id="25627" name="Rectangle 10"/>
            <p:cNvSpPr>
              <a:spLocks noChangeArrowheads="1"/>
            </p:cNvSpPr>
            <p:nvPr/>
          </p:nvSpPr>
          <p:spPr bwMode="auto">
            <a:xfrm>
              <a:off x="2988" y="829"/>
              <a:ext cx="276" cy="2647"/>
            </a:xfrm>
            <a:prstGeom prst="rect">
              <a:avLst/>
            </a:prstGeom>
            <a:solidFill>
              <a:srgbClr val="6699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en-US" altLang="en-US" sz="1500">
                <a:solidFill>
                  <a:prstClr val="black"/>
                </a:solidFill>
                <a:latin typeface="Arial" panose="020B0604020202020204" pitchFamily="34" charset="0"/>
              </a:endParaRPr>
            </a:p>
          </p:txBody>
        </p:sp>
        <p:sp>
          <p:nvSpPr>
            <p:cNvPr id="25628" name="Rectangle 26"/>
            <p:cNvSpPr>
              <a:spLocks noChangeArrowheads="1"/>
            </p:cNvSpPr>
            <p:nvPr/>
          </p:nvSpPr>
          <p:spPr bwMode="auto">
            <a:xfrm>
              <a:off x="2688" y="836"/>
              <a:ext cx="240" cy="26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None/>
              </a:pPr>
              <a:endParaRPr lang="en-US" altLang="en-US" sz="1800">
                <a:solidFill>
                  <a:prstClr val="black"/>
                </a:solidFill>
              </a:endParaRPr>
            </a:p>
          </p:txBody>
        </p:sp>
        <p:sp>
          <p:nvSpPr>
            <p:cNvPr id="25629" name="Rectangle 27"/>
            <p:cNvSpPr>
              <a:spLocks noChangeArrowheads="1"/>
            </p:cNvSpPr>
            <p:nvPr/>
          </p:nvSpPr>
          <p:spPr bwMode="auto">
            <a:xfrm>
              <a:off x="2928" y="2478"/>
              <a:ext cx="48" cy="576"/>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en-US" altLang="en-US" sz="1500">
                <a:solidFill>
                  <a:prstClr val="black"/>
                </a:solidFill>
                <a:latin typeface="Arial" panose="020B0604020202020204" pitchFamily="34" charset="0"/>
              </a:endParaRPr>
            </a:p>
          </p:txBody>
        </p:sp>
        <p:sp>
          <p:nvSpPr>
            <p:cNvPr id="25630" name="Rectangle 28"/>
            <p:cNvSpPr>
              <a:spLocks noChangeArrowheads="1"/>
            </p:cNvSpPr>
            <p:nvPr/>
          </p:nvSpPr>
          <p:spPr bwMode="auto">
            <a:xfrm>
              <a:off x="2928" y="1326"/>
              <a:ext cx="48" cy="576"/>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en-US" altLang="en-US" sz="1500">
                <a:solidFill>
                  <a:prstClr val="black"/>
                </a:solidFill>
                <a:latin typeface="Arial" panose="020B0604020202020204" pitchFamily="34" charset="0"/>
              </a:endParaRPr>
            </a:p>
          </p:txBody>
        </p:sp>
        <p:sp>
          <p:nvSpPr>
            <p:cNvPr id="25631" name="Line 31"/>
            <p:cNvSpPr>
              <a:spLocks noChangeShapeType="1"/>
            </p:cNvSpPr>
            <p:nvPr/>
          </p:nvSpPr>
          <p:spPr bwMode="auto">
            <a:xfrm flipV="1">
              <a:off x="2688" y="836"/>
              <a:ext cx="0" cy="26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grpSp>
      <p:sp>
        <p:nvSpPr>
          <p:cNvPr id="25617" name="Rectangle 33"/>
          <p:cNvSpPr>
            <a:spLocks noChangeArrowheads="1"/>
          </p:cNvSpPr>
          <p:nvPr/>
        </p:nvSpPr>
        <p:spPr bwMode="auto">
          <a:xfrm>
            <a:off x="1771650" y="800100"/>
            <a:ext cx="58293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None/>
            </a:pPr>
            <a:r>
              <a:rPr lang="en-US" altLang="en-US" sz="2700" b="1" dirty="0">
                <a:solidFill>
                  <a:srgbClr val="000099"/>
                </a:solidFill>
                <a:latin typeface="Arial" panose="020B0604020202020204" pitchFamily="34" charset="0"/>
              </a:rPr>
              <a:t>Modulation in Contact Printing</a:t>
            </a:r>
          </a:p>
        </p:txBody>
      </p:sp>
      <p:sp>
        <p:nvSpPr>
          <p:cNvPr id="8227" name="Text Box 35"/>
          <p:cNvSpPr txBox="1">
            <a:spLocks noChangeArrowheads="1"/>
          </p:cNvSpPr>
          <p:nvPr/>
        </p:nvSpPr>
        <p:spPr bwMode="auto">
          <a:xfrm>
            <a:off x="7465219" y="3429000"/>
            <a:ext cx="285750" cy="323165"/>
          </a:xfrm>
          <a:prstGeom prst="rect">
            <a:avLst/>
          </a:prstGeom>
          <a:solidFill>
            <a:srgbClr val="FFFF66"/>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500">
                <a:solidFill>
                  <a:prstClr val="black"/>
                </a:solidFill>
                <a:latin typeface="Arial" panose="020B0604020202020204" pitchFamily="34" charset="0"/>
              </a:rPr>
              <a:t>1</a:t>
            </a:r>
          </a:p>
        </p:txBody>
      </p:sp>
      <p:sp>
        <p:nvSpPr>
          <p:cNvPr id="8228" name="Text Box 36"/>
          <p:cNvSpPr txBox="1">
            <a:spLocks noChangeArrowheads="1"/>
          </p:cNvSpPr>
          <p:nvPr/>
        </p:nvSpPr>
        <p:spPr bwMode="auto">
          <a:xfrm>
            <a:off x="7495778" y="3742136"/>
            <a:ext cx="510382" cy="323165"/>
          </a:xfrm>
          <a:prstGeom prst="rect">
            <a:avLst/>
          </a:prstGeom>
          <a:solidFill>
            <a:srgbClr val="FFFF66"/>
          </a:solidFill>
          <a:ln w="9525">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500">
                <a:solidFill>
                  <a:prstClr val="black"/>
                </a:solidFill>
                <a:latin typeface="Arial" panose="020B0604020202020204" pitchFamily="34" charset="0"/>
                <a:cs typeface="Arial" panose="020B0604020202020204" pitchFamily="34" charset="0"/>
              </a:rPr>
              <a:t>~</a:t>
            </a:r>
            <a:r>
              <a:rPr lang="en-US" altLang="en-US" sz="1500">
                <a:solidFill>
                  <a:prstClr val="black"/>
                </a:solidFill>
                <a:latin typeface="Arial" panose="020B0604020202020204" pitchFamily="34" charset="0"/>
              </a:rPr>
              <a:t>1</a:t>
            </a:r>
          </a:p>
        </p:txBody>
      </p:sp>
      <p:sp>
        <p:nvSpPr>
          <p:cNvPr id="25620" name="Text Box 37"/>
          <p:cNvSpPr txBox="1">
            <a:spLocks noChangeArrowheads="1"/>
          </p:cNvSpPr>
          <p:nvPr/>
        </p:nvSpPr>
        <p:spPr bwMode="auto">
          <a:xfrm>
            <a:off x="5017295" y="4123136"/>
            <a:ext cx="26408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en-US" altLang="en-US" sz="1500">
              <a:solidFill>
                <a:prstClr val="black"/>
              </a:solidFill>
              <a:latin typeface="Arial" panose="020B0604020202020204" pitchFamily="34" charset="0"/>
            </a:endParaRPr>
          </a:p>
        </p:txBody>
      </p:sp>
      <p:sp>
        <p:nvSpPr>
          <p:cNvPr id="8231" name="Rectangle 39"/>
          <p:cNvSpPr>
            <a:spLocks noChangeArrowheads="1"/>
          </p:cNvSpPr>
          <p:nvPr/>
        </p:nvSpPr>
        <p:spPr bwMode="auto">
          <a:xfrm>
            <a:off x="4686301" y="4286251"/>
            <a:ext cx="3300904" cy="369332"/>
          </a:xfrm>
          <a:prstGeom prst="rect">
            <a:avLst/>
          </a:prstGeom>
          <a:solidFill>
            <a:srgbClr val="0000FF"/>
          </a:solidFill>
          <a:ln w="9525">
            <a:solidFill>
              <a:schemeClr val="tx1"/>
            </a:solidFill>
            <a:miter lim="800000"/>
            <a:headEnd/>
            <a:tailEnd/>
          </a:ln>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sz="1800" b="1">
                <a:solidFill>
                  <a:srgbClr val="FFFF00"/>
                </a:solidFill>
                <a:latin typeface="Arial" panose="020B0604020202020204" pitchFamily="34" charset="0"/>
              </a:rPr>
              <a:t>The image is almost perfect!</a:t>
            </a:r>
          </a:p>
        </p:txBody>
      </p:sp>
      <p:sp>
        <p:nvSpPr>
          <p:cNvPr id="25622" name="Rectangle 3"/>
          <p:cNvSpPr>
            <a:spLocks noChangeArrowheads="1"/>
          </p:cNvSpPr>
          <p:nvPr/>
        </p:nvSpPr>
        <p:spPr bwMode="auto">
          <a:xfrm>
            <a:off x="4572000" y="2343150"/>
            <a:ext cx="3143250" cy="800100"/>
          </a:xfrm>
          <a:prstGeom prst="rect">
            <a:avLst/>
          </a:prstGeom>
          <a:solidFill>
            <a:srgbClr val="FFCC99"/>
          </a:solidFill>
          <a:ln w="9525">
            <a:solidFill>
              <a:schemeClr val="tx1"/>
            </a:solidFill>
            <a:miter lim="800000"/>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en-US" altLang="en-US" sz="1500">
              <a:solidFill>
                <a:prstClr val="black"/>
              </a:solidFill>
              <a:latin typeface="Arial" panose="020B0604020202020204" pitchFamily="34" charset="0"/>
            </a:endParaRPr>
          </a:p>
        </p:txBody>
      </p:sp>
      <p:sp>
        <p:nvSpPr>
          <p:cNvPr id="25623" name="Text Box 4"/>
          <p:cNvSpPr txBox="1">
            <a:spLocks noChangeArrowheads="1"/>
          </p:cNvSpPr>
          <p:nvPr/>
        </p:nvSpPr>
        <p:spPr bwMode="auto">
          <a:xfrm>
            <a:off x="6117431" y="2400301"/>
            <a:ext cx="1438275"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70000"/>
              </a:lnSpc>
              <a:spcBef>
                <a:spcPct val="50000"/>
              </a:spcBef>
              <a:buNone/>
            </a:pPr>
            <a:r>
              <a:rPr lang="en-US" altLang="en-US" sz="1800" b="1">
                <a:solidFill>
                  <a:prstClr val="black"/>
                </a:solidFill>
              </a:rPr>
              <a:t>I</a:t>
            </a:r>
            <a:r>
              <a:rPr lang="en-US" altLang="en-US" sz="2100" b="1" baseline="-25000">
                <a:solidFill>
                  <a:prstClr val="black"/>
                </a:solidFill>
              </a:rPr>
              <a:t>max</a:t>
            </a:r>
            <a:r>
              <a:rPr lang="en-US" altLang="en-US" sz="1800" b="1" baseline="-25000">
                <a:solidFill>
                  <a:prstClr val="black"/>
                </a:solidFill>
              </a:rPr>
              <a:t> </a:t>
            </a:r>
            <a:r>
              <a:rPr lang="en-US" altLang="en-US" sz="1350" b="1">
                <a:solidFill>
                  <a:prstClr val="black"/>
                </a:solidFill>
              </a:rPr>
              <a:t>–</a:t>
            </a:r>
            <a:r>
              <a:rPr lang="en-US" altLang="en-US" sz="1800" b="1">
                <a:solidFill>
                  <a:prstClr val="black"/>
                </a:solidFill>
              </a:rPr>
              <a:t> I</a:t>
            </a:r>
            <a:r>
              <a:rPr lang="en-US" altLang="en-US" sz="2100" b="1" baseline="-25000">
                <a:solidFill>
                  <a:prstClr val="black"/>
                </a:solidFill>
              </a:rPr>
              <a:t>min</a:t>
            </a:r>
          </a:p>
          <a:p>
            <a:pPr eaLnBrk="1" hangingPunct="1">
              <a:lnSpc>
                <a:spcPct val="70000"/>
              </a:lnSpc>
              <a:spcBef>
                <a:spcPct val="50000"/>
              </a:spcBef>
              <a:buNone/>
            </a:pPr>
            <a:r>
              <a:rPr lang="en-US" altLang="en-US" sz="1800" b="1">
                <a:solidFill>
                  <a:prstClr val="black"/>
                </a:solidFill>
              </a:rPr>
              <a:t>I</a:t>
            </a:r>
            <a:r>
              <a:rPr lang="en-US" altLang="en-US" sz="2100" b="1" baseline="-25000">
                <a:solidFill>
                  <a:prstClr val="black"/>
                </a:solidFill>
              </a:rPr>
              <a:t>max</a:t>
            </a:r>
            <a:r>
              <a:rPr lang="en-US" altLang="en-US" sz="1800" b="1" baseline="-25000">
                <a:solidFill>
                  <a:prstClr val="black"/>
                </a:solidFill>
              </a:rPr>
              <a:t> </a:t>
            </a:r>
            <a:r>
              <a:rPr lang="en-US" altLang="en-US" sz="1350" b="1">
                <a:solidFill>
                  <a:prstClr val="black"/>
                </a:solidFill>
              </a:rPr>
              <a:t>+</a:t>
            </a:r>
            <a:r>
              <a:rPr lang="en-US" altLang="en-US" sz="1800" b="1">
                <a:solidFill>
                  <a:prstClr val="black"/>
                </a:solidFill>
              </a:rPr>
              <a:t> I</a:t>
            </a:r>
            <a:r>
              <a:rPr lang="en-US" altLang="en-US" sz="2100" b="1" baseline="-25000">
                <a:solidFill>
                  <a:prstClr val="black"/>
                </a:solidFill>
              </a:rPr>
              <a:t>min</a:t>
            </a:r>
          </a:p>
        </p:txBody>
      </p:sp>
      <p:sp>
        <p:nvSpPr>
          <p:cNvPr id="25624" name="Text Box 6"/>
          <p:cNvSpPr txBox="1">
            <a:spLocks noChangeArrowheads="1"/>
          </p:cNvSpPr>
          <p:nvPr/>
        </p:nvSpPr>
        <p:spPr bwMode="auto">
          <a:xfrm>
            <a:off x="4629150" y="2589610"/>
            <a:ext cx="175855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350" b="1">
                <a:solidFill>
                  <a:prstClr val="black"/>
                </a:solidFill>
              </a:rPr>
              <a:t>MODULATION = </a:t>
            </a:r>
          </a:p>
        </p:txBody>
      </p:sp>
      <p:sp>
        <p:nvSpPr>
          <p:cNvPr id="25625" name="Line 7"/>
          <p:cNvSpPr>
            <a:spLocks noChangeShapeType="1"/>
          </p:cNvSpPr>
          <p:nvPr/>
        </p:nvSpPr>
        <p:spPr bwMode="auto">
          <a:xfrm>
            <a:off x="6184107" y="2703910"/>
            <a:ext cx="9596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latin typeface="Calibri" panose="020F0502020204030204"/>
            </a:endParaRPr>
          </a:p>
        </p:txBody>
      </p:sp>
    </p:spTree>
    <p:extLst>
      <p:ext uri="{BB962C8B-B14F-4D97-AF65-F5344CB8AC3E}">
        <p14:creationId xmlns:p14="http://schemas.microsoft.com/office/powerpoint/2010/main" val="2270205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7" grpId="0" animBg="1"/>
      <p:bldP spid="8228" grpId="0" animBg="1"/>
      <p:bldP spid="82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325" y="363016"/>
            <a:ext cx="7772400" cy="852741"/>
          </a:xfrm>
        </p:spPr>
        <p:txBody>
          <a:bodyPr>
            <a:normAutofit/>
          </a:bodyPr>
          <a:lstStyle/>
          <a:p>
            <a:r>
              <a:rPr lang="en-US" sz="4000" dirty="0" smtClean="0"/>
              <a:t>But….let’s look at some Resists</a:t>
            </a:r>
            <a:endParaRPr lang="en-US" sz="4000" dirty="0"/>
          </a:p>
        </p:txBody>
      </p:sp>
      <p:pic>
        <p:nvPicPr>
          <p:cNvPr id="6" name="Picture 5"/>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7000"/>
                    </a14:imgEffect>
                    <a14:imgEffect>
                      <a14:brightnessContrast bright="-13000" contrast="3000"/>
                    </a14:imgEffect>
                  </a14:imgLayer>
                </a14:imgProps>
              </a:ext>
              <a:ext uri="{28A0092B-C50C-407E-A947-70E740481C1C}">
                <a14:useLocalDpi xmlns:a14="http://schemas.microsoft.com/office/drawing/2010/main"/>
              </a:ext>
            </a:extLst>
          </a:blip>
          <a:srcRect/>
          <a:stretch/>
        </p:blipFill>
        <p:spPr>
          <a:xfrm>
            <a:off x="2082800" y="2111415"/>
            <a:ext cx="5503593" cy="368296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079392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drjeffsoftware.com/uploads/3/4/7/5/34759878/46053_orig.jpg"/>
          <p:cNvPicPr>
            <a:picLocks noChangeAspect="1" noChangeArrowheads="1"/>
          </p:cNvPicPr>
          <p:nvPr/>
        </p:nvPicPr>
        <p:blipFill rotWithShape="1">
          <a:blip r:embed="rId2">
            <a:extLst>
              <a:ext uri="{28A0092B-C50C-407E-A947-70E740481C1C}">
                <a14:useLocalDpi xmlns:a14="http://schemas.microsoft.com/office/drawing/2010/main" val="0"/>
              </a:ext>
            </a:extLst>
          </a:blip>
          <a:srcRect t="12324" b="13943"/>
          <a:stretch/>
        </p:blipFill>
        <p:spPr bwMode="auto">
          <a:xfrm>
            <a:off x="2196568" y="899406"/>
            <a:ext cx="6842501" cy="50451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19534" y="1093345"/>
            <a:ext cx="3586397" cy="507831"/>
          </a:xfrm>
          <a:prstGeom prst="rect">
            <a:avLst/>
          </a:prstGeom>
          <a:noFill/>
        </p:spPr>
        <p:txBody>
          <a:bodyPr wrap="square" rtlCol="0">
            <a:spAutoFit/>
          </a:bodyPr>
          <a:lstStyle/>
          <a:p>
            <a:r>
              <a:rPr lang="en-US" sz="2700" dirty="0" err="1">
                <a:solidFill>
                  <a:schemeClr val="bg1"/>
                </a:solidFill>
              </a:rPr>
              <a:t>Rubylith</a:t>
            </a:r>
            <a:r>
              <a:rPr lang="en-US" sz="2700" dirty="0">
                <a:solidFill>
                  <a:schemeClr val="bg1"/>
                </a:solidFill>
              </a:rPr>
              <a:t> Mask Making</a:t>
            </a:r>
          </a:p>
        </p:txBody>
      </p:sp>
      <p:pic>
        <p:nvPicPr>
          <p:cNvPr id="3" name="Picture 2"/>
          <p:cNvPicPr>
            <a:picLocks noChangeAspect="1"/>
          </p:cNvPicPr>
          <p:nvPr/>
        </p:nvPicPr>
        <p:blipFill>
          <a:blip r:embed="rId3"/>
          <a:stretch>
            <a:fillRect/>
          </a:stretch>
        </p:blipFill>
        <p:spPr>
          <a:xfrm>
            <a:off x="51589" y="1183750"/>
            <a:ext cx="1966991" cy="1966991"/>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1927" y="3150741"/>
            <a:ext cx="1995647" cy="1855033"/>
          </a:xfrm>
          <a:prstGeom prst="rect">
            <a:avLst/>
          </a:prstGeom>
        </p:spPr>
      </p:pic>
    </p:spTree>
    <p:extLst>
      <p:ext uri="{BB962C8B-B14F-4D97-AF65-F5344CB8AC3E}">
        <p14:creationId xmlns:p14="http://schemas.microsoft.com/office/powerpoint/2010/main" val="449069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niep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525" y="1272006"/>
            <a:ext cx="4054475" cy="507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Text Box 3"/>
          <p:cNvSpPr txBox="1">
            <a:spLocks noChangeArrowheads="1"/>
          </p:cNvSpPr>
          <p:nvPr/>
        </p:nvSpPr>
        <p:spPr bwMode="auto">
          <a:xfrm>
            <a:off x="1554163" y="182563"/>
            <a:ext cx="664316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5400" dirty="0">
                <a:solidFill>
                  <a:srgbClr val="0000FF"/>
                </a:solidFill>
                <a:latin typeface="Lucida Sans" pitchFamily="34" charset="0"/>
              </a:rPr>
              <a:t>“It” All Started Here</a:t>
            </a:r>
          </a:p>
        </p:txBody>
      </p:sp>
      <p:sp>
        <p:nvSpPr>
          <p:cNvPr id="219140" name="Text Box 4"/>
          <p:cNvSpPr txBox="1">
            <a:spLocks noChangeArrowheads="1"/>
          </p:cNvSpPr>
          <p:nvPr/>
        </p:nvSpPr>
        <p:spPr bwMode="auto">
          <a:xfrm>
            <a:off x="6019800" y="1676400"/>
            <a:ext cx="2443163"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3200" dirty="0">
                <a:solidFill>
                  <a:srgbClr val="0000FF"/>
                </a:solidFill>
                <a:latin typeface="Lucida Sans" pitchFamily="34" charset="0"/>
              </a:rPr>
              <a:t>NICÉPHORE</a:t>
            </a:r>
          </a:p>
          <a:p>
            <a:pPr algn="l" eaLnBrk="1" hangingPunct="1"/>
            <a:r>
              <a:rPr lang="en-US" altLang="en-US" sz="3200" dirty="0">
                <a:solidFill>
                  <a:srgbClr val="0000FF"/>
                </a:solidFill>
                <a:latin typeface="Lucida Sans" pitchFamily="34" charset="0"/>
              </a:rPr>
              <a:t>NIÉPCE</a:t>
            </a:r>
          </a:p>
          <a:p>
            <a:pPr algn="l" eaLnBrk="1" hangingPunct="1"/>
            <a:endParaRPr lang="en-US" altLang="en-US" sz="3200" dirty="0">
              <a:solidFill>
                <a:srgbClr val="0000FF"/>
              </a:solidFill>
              <a:latin typeface="Lucida Sans" pitchFamily="34" charset="0"/>
            </a:endParaRPr>
          </a:p>
          <a:p>
            <a:pPr algn="l" eaLnBrk="1" hangingPunct="1"/>
            <a:endParaRPr lang="en-US" altLang="en-US" sz="3200" dirty="0">
              <a:solidFill>
                <a:srgbClr val="0000FF"/>
              </a:solidFill>
              <a:latin typeface="Lucida Sans" pitchFamily="34" charset="0"/>
            </a:endParaRPr>
          </a:p>
          <a:p>
            <a:pPr algn="l" eaLnBrk="1" hangingPunct="1"/>
            <a:r>
              <a:rPr lang="en-US" altLang="en-US" sz="3200" dirty="0">
                <a:solidFill>
                  <a:srgbClr val="0000FF"/>
                </a:solidFill>
                <a:latin typeface="Lucida Sans" pitchFamily="34" charset="0"/>
              </a:rPr>
              <a:t>1765-1883</a:t>
            </a:r>
          </a:p>
        </p:txBody>
      </p:sp>
    </p:spTree>
    <p:extLst>
      <p:ext uri="{BB962C8B-B14F-4D97-AF65-F5344CB8AC3E}">
        <p14:creationId xmlns:p14="http://schemas.microsoft.com/office/powerpoint/2010/main" val="41903141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2950" y="676275"/>
            <a:ext cx="7870658" cy="5233987"/>
          </a:xfrm>
          <a:prstGeom prst="rect">
            <a:avLst/>
          </a:prstGeom>
        </p:spPr>
      </p:pic>
      <p:sp>
        <p:nvSpPr>
          <p:cNvPr id="4" name="TextBox 3"/>
          <p:cNvSpPr txBox="1"/>
          <p:nvPr/>
        </p:nvSpPr>
        <p:spPr>
          <a:xfrm>
            <a:off x="2933700" y="53370"/>
            <a:ext cx="4629150" cy="523220"/>
          </a:xfrm>
          <a:prstGeom prst="rect">
            <a:avLst/>
          </a:prstGeom>
          <a:noFill/>
        </p:spPr>
        <p:txBody>
          <a:bodyPr wrap="square" rtlCol="0">
            <a:spAutoFit/>
          </a:bodyPr>
          <a:lstStyle/>
          <a:p>
            <a:r>
              <a:rPr lang="en-US" sz="2800" dirty="0" err="1" smtClean="0">
                <a:solidFill>
                  <a:srgbClr val="0000FF"/>
                </a:solidFill>
              </a:rPr>
              <a:t>Chalone</a:t>
            </a:r>
            <a:r>
              <a:rPr lang="en-US" sz="2800" dirty="0" smtClean="0">
                <a:solidFill>
                  <a:srgbClr val="0000FF"/>
                </a:solidFill>
              </a:rPr>
              <a:t> sur Soane</a:t>
            </a:r>
            <a:endParaRPr lang="en-US" sz="2800" dirty="0">
              <a:solidFill>
                <a:srgbClr val="0000FF"/>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438"/>
          <a:stretch/>
        </p:blipFill>
        <p:spPr>
          <a:xfrm>
            <a:off x="2321358" y="-249828"/>
            <a:ext cx="4850967" cy="7207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970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762000" y="533400"/>
            <a:ext cx="7315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4000" dirty="0">
                <a:solidFill>
                  <a:srgbClr val="0000FF"/>
                </a:solidFill>
                <a:effectLst>
                  <a:outerShdw blurRad="38100" dist="38100" dir="2700000" algn="tl">
                    <a:srgbClr val="000000"/>
                  </a:outerShdw>
                </a:effectLst>
                <a:latin typeface="Lucida Sans" pitchFamily="34" charset="0"/>
              </a:rPr>
              <a:t>A Historical Perspective</a:t>
            </a:r>
          </a:p>
        </p:txBody>
      </p:sp>
      <p:pic>
        <p:nvPicPr>
          <p:cNvPr id="220163" name="Picture 3" descr="Niepce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50975"/>
            <a:ext cx="6934200" cy="418782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4"/>
          <p:cNvSpPr txBox="1">
            <a:spLocks noChangeArrowheads="1"/>
          </p:cNvSpPr>
          <p:nvPr/>
        </p:nvSpPr>
        <p:spPr bwMode="auto">
          <a:xfrm>
            <a:off x="685800" y="58674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b="1" dirty="0">
                <a:solidFill>
                  <a:srgbClr val="CCFFCC"/>
                </a:solidFill>
                <a:latin typeface="Lucida Sans" pitchFamily="34" charset="0"/>
              </a:rPr>
              <a:t>“</a:t>
            </a:r>
            <a:r>
              <a:rPr lang="en-US" altLang="en-US" b="1" dirty="0">
                <a:solidFill>
                  <a:srgbClr val="0000FF"/>
                </a:solidFill>
                <a:latin typeface="Lucida Sans" pitchFamily="34" charset="0"/>
              </a:rPr>
              <a:t>Point de </a:t>
            </a:r>
            <a:r>
              <a:rPr lang="en-US" altLang="en-US" b="1" dirty="0" err="1">
                <a:solidFill>
                  <a:srgbClr val="0000FF"/>
                </a:solidFill>
                <a:latin typeface="Lucida Sans" pitchFamily="34" charset="0"/>
              </a:rPr>
              <a:t>vue</a:t>
            </a:r>
            <a:r>
              <a:rPr lang="en-US" altLang="en-US" b="1" dirty="0">
                <a:solidFill>
                  <a:srgbClr val="0000FF"/>
                </a:solidFill>
                <a:latin typeface="Lucida Sans" pitchFamily="34" charset="0"/>
              </a:rPr>
              <a:t> du Gras”  by </a:t>
            </a:r>
            <a:r>
              <a:rPr lang="en-US" altLang="en-US" b="1" dirty="0" err="1">
                <a:solidFill>
                  <a:srgbClr val="0000FF"/>
                </a:solidFill>
                <a:latin typeface="Lucida Sans" pitchFamily="34" charset="0"/>
              </a:rPr>
              <a:t>Nicephore</a:t>
            </a:r>
            <a:r>
              <a:rPr lang="en-US" altLang="en-US" b="1" dirty="0">
                <a:solidFill>
                  <a:srgbClr val="0000FF"/>
                </a:solidFill>
                <a:latin typeface="Lucida Sans" pitchFamily="34" charset="0"/>
              </a:rPr>
              <a:t> Niepce</a:t>
            </a:r>
          </a:p>
        </p:txBody>
      </p:sp>
      <p:sp>
        <p:nvSpPr>
          <p:cNvPr id="220165" name="Text Box 5"/>
          <p:cNvSpPr txBox="1">
            <a:spLocks noChangeArrowheads="1"/>
          </p:cNvSpPr>
          <p:nvPr/>
        </p:nvSpPr>
        <p:spPr bwMode="auto">
          <a:xfrm>
            <a:off x="1219200" y="5105400"/>
            <a:ext cx="579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Bef>
                <a:spcPct val="50000"/>
              </a:spcBef>
            </a:pPr>
            <a:r>
              <a:rPr lang="en-US" altLang="en-US" b="1">
                <a:solidFill>
                  <a:schemeClr val="bg1"/>
                </a:solidFill>
                <a:latin typeface="Lucida Sans" pitchFamily="34" charset="0"/>
              </a:rPr>
              <a:t>Printed with Bitumen of Judea 1826</a:t>
            </a:r>
          </a:p>
        </p:txBody>
      </p:sp>
    </p:spTree>
    <p:extLst>
      <p:ext uri="{BB962C8B-B14F-4D97-AF65-F5344CB8AC3E}">
        <p14:creationId xmlns:p14="http://schemas.microsoft.com/office/powerpoint/2010/main" val="1799479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CARD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250" y="1195388"/>
            <a:ext cx="3752850"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7" name="Text Box 3"/>
          <p:cNvSpPr txBox="1">
            <a:spLocks noChangeArrowheads="1"/>
          </p:cNvSpPr>
          <p:nvPr/>
        </p:nvSpPr>
        <p:spPr bwMode="auto">
          <a:xfrm>
            <a:off x="338138" y="403225"/>
            <a:ext cx="84851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600" dirty="0">
                <a:solidFill>
                  <a:srgbClr val="0000FF"/>
                </a:solidFill>
                <a:latin typeface="Lucida Sans" pitchFamily="34" charset="0"/>
              </a:rPr>
              <a:t>Contact Printing in Bitumen of </a:t>
            </a:r>
            <a:r>
              <a:rPr lang="en-US" altLang="en-US" sz="3600" dirty="0" smtClean="0">
                <a:solidFill>
                  <a:srgbClr val="0000FF"/>
                </a:solidFill>
                <a:latin typeface="Lucida Sans" pitchFamily="34" charset="0"/>
              </a:rPr>
              <a:t>Judea</a:t>
            </a:r>
            <a:endParaRPr lang="en-US" altLang="en-US" sz="3600" dirty="0">
              <a:solidFill>
                <a:srgbClr val="0000FF"/>
              </a:solidFill>
              <a:latin typeface="Lucida Sans" pitchFamily="34" charset="0"/>
            </a:endParaRPr>
          </a:p>
        </p:txBody>
      </p:sp>
      <p:sp>
        <p:nvSpPr>
          <p:cNvPr id="221188" name="Text Box 4"/>
          <p:cNvSpPr txBox="1">
            <a:spLocks noChangeArrowheads="1"/>
          </p:cNvSpPr>
          <p:nvPr/>
        </p:nvSpPr>
        <p:spPr bwMode="auto">
          <a:xfrm>
            <a:off x="214313" y="2741613"/>
            <a:ext cx="4424362"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800" dirty="0">
                <a:solidFill>
                  <a:srgbClr val="0000FF"/>
                </a:solidFill>
                <a:latin typeface="Lucida Sans" pitchFamily="34" charset="0"/>
              </a:rPr>
              <a:t>A Contact Photogravure</a:t>
            </a:r>
          </a:p>
          <a:p>
            <a:pPr algn="l" eaLnBrk="1" hangingPunct="1"/>
            <a:r>
              <a:rPr lang="en-US" altLang="en-US" sz="2800" dirty="0">
                <a:solidFill>
                  <a:srgbClr val="0000FF"/>
                </a:solidFill>
                <a:latin typeface="Lucida Sans" pitchFamily="34" charset="0"/>
              </a:rPr>
              <a:t>of Cardinal d’ Amboise</a:t>
            </a:r>
          </a:p>
          <a:p>
            <a:pPr algn="l" eaLnBrk="1" hangingPunct="1"/>
            <a:r>
              <a:rPr lang="en-US" altLang="en-US" sz="2800" dirty="0">
                <a:solidFill>
                  <a:srgbClr val="0000FF"/>
                </a:solidFill>
                <a:latin typeface="Lucida Sans" pitchFamily="34" charset="0"/>
              </a:rPr>
              <a:t>by Niepce (1826)</a:t>
            </a:r>
          </a:p>
        </p:txBody>
      </p:sp>
    </p:spTree>
    <p:extLst>
      <p:ext uri="{BB962C8B-B14F-4D97-AF65-F5344CB8AC3E}">
        <p14:creationId xmlns:p14="http://schemas.microsoft.com/office/powerpoint/2010/main" val="41198992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p18"/>
          <p:cNvPicPr>
            <a:picLocks noChangeAspect="1" noChangeArrowheads="1"/>
          </p:cNvPicPr>
          <p:nvPr/>
        </p:nvPicPr>
        <p:blipFill rotWithShape="1">
          <a:blip r:embed="rId4">
            <a:extLst>
              <a:ext uri="{28A0092B-C50C-407E-A947-70E740481C1C}">
                <a14:useLocalDpi xmlns:a14="http://schemas.microsoft.com/office/drawing/2010/main" val="0"/>
              </a:ext>
            </a:extLst>
          </a:blip>
          <a:srcRect t="15425"/>
          <a:stretch/>
        </p:blipFill>
        <p:spPr bwMode="auto">
          <a:xfrm>
            <a:off x="1032669" y="1143000"/>
            <a:ext cx="5786437"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3955" name="Object 3"/>
          <p:cNvGraphicFramePr>
            <a:graphicFrameLocks noChangeAspect="1"/>
          </p:cNvGraphicFramePr>
          <p:nvPr>
            <p:extLst/>
          </p:nvPr>
        </p:nvGraphicFramePr>
        <p:xfrm>
          <a:off x="6781799" y="457199"/>
          <a:ext cx="1743075" cy="826529"/>
        </p:xfrm>
        <a:graphic>
          <a:graphicData uri="http://schemas.openxmlformats.org/presentationml/2006/ole">
            <mc:AlternateContent xmlns:mc="http://schemas.openxmlformats.org/markup-compatibility/2006">
              <mc:Choice xmlns:v="urn:schemas-microsoft-com:vml" Requires="v">
                <p:oleObj spid="_x0000_s7201" name="CS ChemDraw Drawing" r:id="rId5" imgW="1353312" imgH="641604" progId="ChemDraw.Document.6.0">
                  <p:embed/>
                </p:oleObj>
              </mc:Choice>
              <mc:Fallback>
                <p:oleObj name="CS ChemDraw Drawing" r:id="rId5" imgW="1353312" imgH="641604" progId="ChemDraw.Document.6.0">
                  <p:embed/>
                  <p:pic>
                    <p:nvPicPr>
                      <p:cNvPr id="25395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799" y="457199"/>
                        <a:ext cx="1743075" cy="826529"/>
                      </a:xfrm>
                      <a:prstGeom prst="rect">
                        <a:avLst/>
                      </a:prstGeom>
                      <a:noFill/>
                      <a:ln>
                        <a:noFill/>
                      </a:ln>
                      <a:effectLst/>
                      <a:extLst/>
                    </p:spPr>
                  </p:pic>
                </p:oleObj>
              </mc:Fallback>
            </mc:AlternateContent>
          </a:graphicData>
        </a:graphic>
      </p:graphicFrame>
      <p:graphicFrame>
        <p:nvGraphicFramePr>
          <p:cNvPr id="253956" name="Object 4"/>
          <p:cNvGraphicFramePr>
            <a:graphicFrameLocks noChangeAspect="1"/>
          </p:cNvGraphicFramePr>
          <p:nvPr>
            <p:extLst>
              <p:ext uri="{D42A27DB-BD31-4B8C-83A1-F6EECF244321}">
                <p14:modId xmlns:p14="http://schemas.microsoft.com/office/powerpoint/2010/main" val="1233183945"/>
              </p:ext>
            </p:extLst>
          </p:nvPr>
        </p:nvGraphicFramePr>
        <p:xfrm>
          <a:off x="320555" y="152400"/>
          <a:ext cx="1613020" cy="1355643"/>
        </p:xfrm>
        <a:graphic>
          <a:graphicData uri="http://schemas.openxmlformats.org/presentationml/2006/ole">
            <mc:AlternateContent xmlns:mc="http://schemas.openxmlformats.org/markup-compatibility/2006">
              <mc:Choice xmlns:v="urn:schemas-microsoft-com:vml" Requires="v">
                <p:oleObj spid="_x0000_s7202" name="CS ChemDraw Drawing" r:id="rId7" imgW="1303020" imgH="1095756" progId="ChemDraw.Document.6.0">
                  <p:embed/>
                </p:oleObj>
              </mc:Choice>
              <mc:Fallback>
                <p:oleObj name="CS ChemDraw Drawing" r:id="rId7" imgW="1303020" imgH="1095756" progId="ChemDraw.Document.6.0">
                  <p:embed/>
                  <p:pic>
                    <p:nvPicPr>
                      <p:cNvPr id="25395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555" y="152400"/>
                        <a:ext cx="1613020" cy="1355643"/>
                      </a:xfrm>
                      <a:prstGeom prst="rect">
                        <a:avLst/>
                      </a:prstGeom>
                      <a:noFill/>
                      <a:ln>
                        <a:noFill/>
                      </a:ln>
                      <a:effectLst/>
                      <a:extLst/>
                    </p:spPr>
                  </p:pic>
                </p:oleObj>
              </mc:Fallback>
            </mc:AlternateContent>
          </a:graphicData>
        </a:graphic>
      </p:graphicFrame>
      <p:sp>
        <p:nvSpPr>
          <p:cNvPr id="2" name="Rectangle 1"/>
          <p:cNvSpPr/>
          <p:nvPr/>
        </p:nvSpPr>
        <p:spPr>
          <a:xfrm>
            <a:off x="2834604" y="343585"/>
            <a:ext cx="3363421" cy="646331"/>
          </a:xfrm>
          <a:prstGeom prst="rect">
            <a:avLst/>
          </a:prstGeom>
        </p:spPr>
        <p:txBody>
          <a:bodyPr wrap="none">
            <a:spAutoFit/>
          </a:bodyPr>
          <a:lstStyle/>
          <a:p>
            <a:r>
              <a:rPr lang="en-US" altLang="en-US" sz="3600" dirty="0" smtClean="0">
                <a:solidFill>
                  <a:srgbClr val="0000FF"/>
                </a:solidFill>
                <a:latin typeface="Lucida Sans" pitchFamily="34" charset="0"/>
                <a:cs typeface="Arial" pitchFamily="34" charset="0"/>
              </a:rPr>
              <a:t>PMMA in MIBK</a:t>
            </a:r>
            <a:endParaRPr lang="en-US" altLang="en-US" sz="3600" dirty="0">
              <a:solidFill>
                <a:srgbClr val="0000FF"/>
              </a:solidFill>
              <a:latin typeface="Lucida Sans" pitchFamily="34" charset="0"/>
              <a:cs typeface="Arial" pitchFamily="34" charset="0"/>
            </a:endParaRPr>
          </a:p>
        </p:txBody>
      </p:sp>
    </p:spTree>
    <p:extLst>
      <p:ext uri="{BB962C8B-B14F-4D97-AF65-F5344CB8AC3E}">
        <p14:creationId xmlns:p14="http://schemas.microsoft.com/office/powerpoint/2010/main" val="40441593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ext Box 2"/>
          <p:cNvSpPr txBox="1">
            <a:spLocks noChangeArrowheads="1"/>
          </p:cNvSpPr>
          <p:nvPr/>
        </p:nvSpPr>
        <p:spPr bwMode="auto">
          <a:xfrm>
            <a:off x="2035175" y="50800"/>
            <a:ext cx="6575425" cy="8239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30000"/>
              </a:spcBef>
            </a:pPr>
            <a:r>
              <a:rPr lang="en-US" altLang="en-US" sz="4800">
                <a:solidFill>
                  <a:srgbClr val="3333FF"/>
                </a:solidFill>
                <a:latin typeface="Lucida Sans" pitchFamily="34" charset="0"/>
                <a:ea typeface="Lucida Sans" pitchFamily="34" charset="0"/>
                <a:cs typeface="Times New Roman" pitchFamily="18" charset="0"/>
              </a:rPr>
              <a:t>Dicromated Gelatin</a:t>
            </a:r>
          </a:p>
        </p:txBody>
      </p:sp>
      <p:pic>
        <p:nvPicPr>
          <p:cNvPr id="222211" name="Picture 3" descr="PPT11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813593"/>
            <a:ext cx="4191000" cy="5688013"/>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2212" name="Text Box 4"/>
          <p:cNvSpPr txBox="1">
            <a:spLocks noChangeArrowheads="1"/>
          </p:cNvSpPr>
          <p:nvPr/>
        </p:nvSpPr>
        <p:spPr bwMode="auto">
          <a:xfrm>
            <a:off x="290513" y="5443538"/>
            <a:ext cx="4162425" cy="931862"/>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30000"/>
              </a:spcBef>
            </a:pPr>
            <a:r>
              <a:rPr lang="en-US" altLang="en-US" dirty="0">
                <a:solidFill>
                  <a:srgbClr val="FFFFFF"/>
                </a:solidFill>
                <a:latin typeface="Lucida Sans" pitchFamily="34" charset="0"/>
                <a:ea typeface="Lucida Sans" pitchFamily="34" charset="0"/>
                <a:cs typeface="Times New Roman" pitchFamily="18" charset="0"/>
              </a:rPr>
              <a:t>William Henry Fox Talbot</a:t>
            </a:r>
          </a:p>
          <a:p>
            <a:pPr eaLnBrk="1" hangingPunct="1">
              <a:spcBef>
                <a:spcPct val="30000"/>
              </a:spcBef>
            </a:pPr>
            <a:r>
              <a:rPr lang="en-US" altLang="en-US" dirty="0">
                <a:solidFill>
                  <a:srgbClr val="FFFFFF"/>
                </a:solidFill>
                <a:latin typeface="Lucida Sans" pitchFamily="34" charset="0"/>
                <a:ea typeface="Lucida Sans" pitchFamily="34" charset="0"/>
                <a:cs typeface="Times New Roman" pitchFamily="18" charset="0"/>
              </a:rPr>
              <a:t>Photographed in 1864</a:t>
            </a:r>
          </a:p>
        </p:txBody>
      </p:sp>
      <p:sp>
        <p:nvSpPr>
          <p:cNvPr id="222213" name="Text Box 5"/>
          <p:cNvSpPr txBox="1">
            <a:spLocks noChangeArrowheads="1"/>
          </p:cNvSpPr>
          <p:nvPr/>
        </p:nvSpPr>
        <p:spPr bwMode="auto">
          <a:xfrm>
            <a:off x="4953000" y="1686718"/>
            <a:ext cx="4191000" cy="5794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1368591033" dir="2700000" algn="ctr" rotWithShape="0">
                    <a:srgbClr val="808080">
                      <a:alpha val="50000"/>
                    </a:srgbClr>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30000"/>
              </a:spcBef>
            </a:pPr>
            <a:r>
              <a:rPr lang="en-US" altLang="en-US" sz="3200" dirty="0">
                <a:solidFill>
                  <a:srgbClr val="3333FF"/>
                </a:solidFill>
                <a:latin typeface="Lucida Sans" pitchFamily="34" charset="0"/>
                <a:ea typeface="Lucida Sans" pitchFamily="34" charset="0"/>
                <a:cs typeface="Times New Roman" pitchFamily="18" charset="0"/>
              </a:rPr>
              <a:t>Protein + K</a:t>
            </a:r>
            <a:r>
              <a:rPr lang="en-US" altLang="en-US" sz="3200" baseline="-25000" dirty="0">
                <a:solidFill>
                  <a:srgbClr val="3333FF"/>
                </a:solidFill>
                <a:latin typeface="Lucida Sans" pitchFamily="34" charset="0"/>
                <a:ea typeface="Lucida Sans" pitchFamily="34" charset="0"/>
                <a:cs typeface="Times New Roman" pitchFamily="18" charset="0"/>
              </a:rPr>
              <a:t>2</a:t>
            </a:r>
            <a:r>
              <a:rPr lang="en-US" altLang="en-US" sz="3200" dirty="0">
                <a:solidFill>
                  <a:srgbClr val="3333FF"/>
                </a:solidFill>
                <a:latin typeface="Lucida Sans" pitchFamily="34" charset="0"/>
                <a:ea typeface="Lucida Sans" pitchFamily="34" charset="0"/>
                <a:cs typeface="Times New Roman" pitchFamily="18" charset="0"/>
              </a:rPr>
              <a:t>Cr</a:t>
            </a:r>
            <a:r>
              <a:rPr lang="en-US" altLang="en-US" baseline="-25000" dirty="0">
                <a:solidFill>
                  <a:srgbClr val="3333FF"/>
                </a:solidFill>
                <a:ea typeface="Lucida Sans" pitchFamily="34" charset="0"/>
                <a:cs typeface="Times New Roman" pitchFamily="18" charset="0"/>
              </a:rPr>
              <a:t>2</a:t>
            </a:r>
            <a:r>
              <a:rPr lang="en-US" altLang="en-US" sz="3200" dirty="0">
                <a:solidFill>
                  <a:srgbClr val="3333FF"/>
                </a:solidFill>
                <a:latin typeface="Lucida Sans" pitchFamily="34" charset="0"/>
                <a:ea typeface="Lucida Sans" pitchFamily="34" charset="0"/>
                <a:cs typeface="Times New Roman" pitchFamily="18" charset="0"/>
              </a:rPr>
              <a:t>O</a:t>
            </a:r>
            <a:r>
              <a:rPr lang="en-US" altLang="en-US" baseline="-25000" dirty="0">
                <a:solidFill>
                  <a:srgbClr val="3333FF"/>
                </a:solidFill>
                <a:ea typeface="Lucida Sans" pitchFamily="34" charset="0"/>
                <a:cs typeface="Times New Roman" pitchFamily="18" charset="0"/>
              </a:rPr>
              <a:t>7</a:t>
            </a:r>
          </a:p>
        </p:txBody>
      </p:sp>
      <p:sp>
        <p:nvSpPr>
          <p:cNvPr id="83974" name="Text Box 6"/>
          <p:cNvSpPr txBox="1">
            <a:spLocks noChangeArrowheads="1"/>
          </p:cNvSpPr>
          <p:nvPr/>
        </p:nvSpPr>
        <p:spPr bwMode="auto">
          <a:xfrm>
            <a:off x="4724400" y="3001961"/>
            <a:ext cx="3886200" cy="13112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1368591033" dir="2700000" algn="ctr" rotWithShape="0">
                    <a:srgbClr val="808080">
                      <a:alpha val="50000"/>
                    </a:srgbClr>
                  </a:outerShdw>
                </a:effectLst>
              </a14:hiddenEffects>
            </a:ext>
          </a:extLst>
        </p:spPr>
        <p:txBody>
          <a:bodyPr>
            <a:spAutoFit/>
          </a:bodyPr>
          <a:lstStyle/>
          <a:p>
            <a:pPr>
              <a:spcBef>
                <a:spcPct val="50000"/>
              </a:spcBef>
              <a:buFontTx/>
              <a:buChar char="•"/>
              <a:defRPr/>
            </a:pPr>
            <a:r>
              <a:rPr lang="en-US" sz="3200" dirty="0">
                <a:solidFill>
                  <a:srgbClr val="3333FF"/>
                </a:solidFill>
                <a:effectLst>
                  <a:outerShdw blurRad="38100" dist="38100" dir="2700000" algn="tl">
                    <a:srgbClr val="C0C0C0"/>
                  </a:outerShdw>
                </a:effectLst>
                <a:latin typeface="Lucida Sans" pitchFamily="34" charset="0"/>
                <a:ea typeface="Lucida Sans" pitchFamily="34" charset="0"/>
                <a:cs typeface="Times New Roman" pitchFamily="18" charset="0"/>
              </a:rPr>
              <a:t> High Sensitivity</a:t>
            </a:r>
          </a:p>
          <a:p>
            <a:pPr>
              <a:spcBef>
                <a:spcPct val="50000"/>
              </a:spcBef>
              <a:buFontTx/>
              <a:buChar char="•"/>
              <a:defRPr/>
            </a:pPr>
            <a:r>
              <a:rPr lang="en-US" sz="3200" dirty="0">
                <a:solidFill>
                  <a:srgbClr val="3333FF"/>
                </a:solidFill>
                <a:effectLst>
                  <a:outerShdw blurRad="38100" dist="38100" dir="2700000" algn="tl">
                    <a:srgbClr val="C0C0C0"/>
                  </a:outerShdw>
                </a:effectLst>
                <a:latin typeface="Lucida Sans" pitchFamily="34" charset="0"/>
                <a:ea typeface="Lucida Sans" pitchFamily="34" charset="0"/>
                <a:cs typeface="Times New Roman" pitchFamily="18" charset="0"/>
              </a:rPr>
              <a:t> Poor Shelf Life</a:t>
            </a:r>
          </a:p>
        </p:txBody>
      </p:sp>
    </p:spTree>
    <p:extLst>
      <p:ext uri="{BB962C8B-B14F-4D97-AF65-F5344CB8AC3E}">
        <p14:creationId xmlns:p14="http://schemas.microsoft.com/office/powerpoint/2010/main" val="113066916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795318"/>
            <a:ext cx="4743450" cy="4941094"/>
          </a:xfrm>
          <a:prstGeom prst="rect">
            <a:avLst/>
          </a:prstGeom>
        </p:spPr>
      </p:pic>
      <p:sp>
        <p:nvSpPr>
          <p:cNvPr id="3" name="Title 2"/>
          <p:cNvSpPr txBox="1">
            <a:spLocks/>
          </p:cNvSpPr>
          <p:nvPr/>
        </p:nvSpPr>
        <p:spPr>
          <a:xfrm>
            <a:off x="370114" y="152400"/>
            <a:ext cx="8229600" cy="642918"/>
          </a:xfrm>
          <a:prstGeom prst="rect">
            <a:avLst/>
          </a:prstGeom>
        </p:spPr>
        <p:txBody>
          <a:bodyPr>
            <a:noAutofit/>
          </a:bodyPr>
          <a:lstStyle>
            <a:lvl1pPr algn="l" defTabSz="914400" rtl="0" eaLnBrk="1" latinLnBrk="0" hangingPunct="1">
              <a:lnSpc>
                <a:spcPct val="90000"/>
              </a:lnSpc>
              <a:spcBef>
                <a:spcPct val="0"/>
              </a:spcBef>
              <a:buNone/>
              <a:defRPr sz="4400" kern="1200">
                <a:solidFill>
                  <a:srgbClr val="3333FF"/>
                </a:solidFill>
                <a:latin typeface="Arial" panose="020B0604020202020204" pitchFamily="34" charset="0"/>
                <a:ea typeface="+mj-ea"/>
                <a:cs typeface="Arial" panose="020B0604020202020204" pitchFamily="34" charset="0"/>
              </a:defRPr>
            </a:lvl1pPr>
          </a:lstStyle>
          <a:p>
            <a:pPr algn="ctr">
              <a:tabLst>
                <a:tab pos="1719263" algn="l"/>
              </a:tabLst>
            </a:pPr>
            <a:r>
              <a:rPr lang="en-US" sz="4000" dirty="0" smtClean="0">
                <a:effectLst>
                  <a:outerShdw blurRad="38100" dist="38100" dir="2700000" algn="tl">
                    <a:srgbClr val="000000">
                      <a:alpha val="43137"/>
                    </a:srgbClr>
                  </a:outerShdw>
                </a:effectLst>
              </a:rPr>
              <a:t>Early Planar Integrated Circuit</a:t>
            </a:r>
            <a:endParaRPr lang="en-US" sz="4000" dirty="0">
              <a:effectLst>
                <a:outerShdw blurRad="38100" dist="38100" dir="2700000" algn="tl">
                  <a:srgbClr val="000000">
                    <a:alpha val="43137"/>
                  </a:srgbClr>
                </a:outerShdw>
              </a:effectLst>
            </a:endParaRPr>
          </a:p>
        </p:txBody>
      </p:sp>
      <p:sp>
        <p:nvSpPr>
          <p:cNvPr id="4" name="TextBox 3"/>
          <p:cNvSpPr txBox="1"/>
          <p:nvPr/>
        </p:nvSpPr>
        <p:spPr>
          <a:xfrm>
            <a:off x="3257549" y="5848350"/>
            <a:ext cx="3038475" cy="369332"/>
          </a:xfrm>
          <a:prstGeom prst="rect">
            <a:avLst/>
          </a:prstGeom>
          <a:noFill/>
        </p:spPr>
        <p:txBody>
          <a:bodyPr wrap="square" rtlCol="0">
            <a:spAutoFit/>
          </a:bodyPr>
          <a:lstStyle/>
          <a:p>
            <a:r>
              <a:rPr lang="en-US" dirty="0" smtClean="0"/>
              <a:t>Shockley Noyce  Ca. 1960</a:t>
            </a:r>
            <a:endParaRPr lang="en-US" dirty="0"/>
          </a:p>
        </p:txBody>
      </p:sp>
    </p:spTree>
    <p:extLst>
      <p:ext uri="{BB962C8B-B14F-4D97-AF65-F5344CB8AC3E}">
        <p14:creationId xmlns:p14="http://schemas.microsoft.com/office/powerpoint/2010/main" val="15315909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ChangeArrowheads="1"/>
          </p:cNvSpPr>
          <p:nvPr/>
        </p:nvSpPr>
        <p:spPr bwMode="auto">
          <a:xfrm>
            <a:off x="4724400" y="2547938"/>
            <a:ext cx="4191000" cy="3581400"/>
          </a:xfrm>
          <a:prstGeom prst="rect">
            <a:avLst/>
          </a:prstGeom>
          <a:solidFill>
            <a:schemeClr val="accent1">
              <a:lumMod val="40000"/>
              <a:lumOff val="60000"/>
            </a:schemeClr>
          </a:solidFill>
          <a:ln>
            <a:noFill/>
          </a:ln>
          <a:effectLs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23235" name="Text Box 3"/>
          <p:cNvSpPr txBox="1">
            <a:spLocks noChangeArrowheads="1"/>
          </p:cNvSpPr>
          <p:nvPr/>
        </p:nvSpPr>
        <p:spPr bwMode="auto">
          <a:xfrm>
            <a:off x="795338" y="142875"/>
            <a:ext cx="840646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4000" dirty="0">
                <a:solidFill>
                  <a:srgbClr val="0000FF"/>
                </a:solidFill>
                <a:latin typeface="Lucida Sans" pitchFamily="34" charset="0"/>
                <a:cs typeface="Arial" pitchFamily="34" charset="0"/>
              </a:rPr>
              <a:t>The First Synthetic Photopolymer</a:t>
            </a:r>
          </a:p>
        </p:txBody>
      </p:sp>
      <p:pic>
        <p:nvPicPr>
          <p:cNvPr id="223236" name="Picture 4" descr="MINS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 y="946150"/>
            <a:ext cx="3838575" cy="545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3237" name="Text Box 5"/>
          <p:cNvSpPr txBox="1">
            <a:spLocks noChangeArrowheads="1"/>
          </p:cNvSpPr>
          <p:nvPr/>
        </p:nvSpPr>
        <p:spPr bwMode="auto">
          <a:xfrm>
            <a:off x="5257800" y="1143000"/>
            <a:ext cx="323518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dirty="0">
                <a:solidFill>
                  <a:srgbClr val="0000FF"/>
                </a:solidFill>
                <a:latin typeface="Lucida Sans" pitchFamily="34" charset="0"/>
                <a:cs typeface="Arial" pitchFamily="34" charset="0"/>
              </a:rPr>
              <a:t>Louis Minsk</a:t>
            </a:r>
          </a:p>
          <a:p>
            <a:pPr eaLnBrk="1" hangingPunct="1"/>
            <a:r>
              <a:rPr lang="en-US" altLang="en-US" sz="3200" dirty="0">
                <a:solidFill>
                  <a:srgbClr val="0000FF"/>
                </a:solidFill>
                <a:latin typeface="Lucida Sans" pitchFamily="34" charset="0"/>
                <a:cs typeface="Arial" pitchFamily="34" charset="0"/>
              </a:rPr>
              <a:t>Eastman Kodak</a:t>
            </a:r>
          </a:p>
        </p:txBody>
      </p:sp>
      <p:graphicFrame>
        <p:nvGraphicFramePr>
          <p:cNvPr id="223238" name="Object 6"/>
          <p:cNvGraphicFramePr>
            <a:graphicFrameLocks noChangeAspect="1"/>
          </p:cNvGraphicFramePr>
          <p:nvPr/>
        </p:nvGraphicFramePr>
        <p:xfrm>
          <a:off x="4953000" y="2895600"/>
          <a:ext cx="3429000" cy="2698750"/>
        </p:xfrm>
        <a:graphic>
          <a:graphicData uri="http://schemas.openxmlformats.org/presentationml/2006/ole">
            <mc:AlternateContent xmlns:mc="http://schemas.openxmlformats.org/markup-compatibility/2006">
              <mc:Choice xmlns:v="urn:schemas-microsoft-com:vml" Requires="v">
                <p:oleObj spid="_x0000_s6151" name="Document" r:id="rId5" imgW="3038475" imgH="2390775" progId="ChemWindow.Document">
                  <p:embed/>
                </p:oleObj>
              </mc:Choice>
              <mc:Fallback>
                <p:oleObj name="Document" r:id="rId5" imgW="3038475" imgH="2390775" progId="ChemWindow.Document">
                  <p:embed/>
                  <p:pic>
                    <p:nvPicPr>
                      <p:cNvPr id="223238"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2895600"/>
                        <a:ext cx="3429000" cy="269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3239" name="Text Box 7"/>
          <p:cNvSpPr txBox="1">
            <a:spLocks noChangeArrowheads="1"/>
          </p:cNvSpPr>
          <p:nvPr/>
        </p:nvSpPr>
        <p:spPr bwMode="auto">
          <a:xfrm>
            <a:off x="5157788" y="565785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a:cs typeface="Arial" pitchFamily="34" charset="0"/>
              </a:rPr>
              <a:t>Poly(vinyl cinnamate)</a:t>
            </a:r>
          </a:p>
        </p:txBody>
      </p:sp>
      <p:sp>
        <p:nvSpPr>
          <p:cNvPr id="223240" name="Text Box 8"/>
          <p:cNvSpPr txBox="1">
            <a:spLocks noChangeArrowheads="1"/>
          </p:cNvSpPr>
          <p:nvPr/>
        </p:nvSpPr>
        <p:spPr bwMode="auto">
          <a:xfrm>
            <a:off x="5345113" y="6172200"/>
            <a:ext cx="2579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30000"/>
              </a:spcBef>
            </a:pPr>
            <a:r>
              <a:rPr lang="en-US" altLang="en-US">
                <a:solidFill>
                  <a:srgbClr val="FF0000"/>
                </a:solidFill>
                <a:cs typeface="Times New Roman" pitchFamily="18" charset="0"/>
              </a:rPr>
              <a:t>Adhesion Problems</a:t>
            </a:r>
          </a:p>
        </p:txBody>
      </p:sp>
    </p:spTree>
    <p:extLst>
      <p:ext uri="{BB962C8B-B14F-4D97-AF65-F5344CB8AC3E}">
        <p14:creationId xmlns:p14="http://schemas.microsoft.com/office/powerpoint/2010/main" val="418882389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48000"/>
                    </a14:imgEffect>
                  </a14:imgLayer>
                </a14:imgProps>
              </a:ext>
              <a:ext uri="{28A0092B-C50C-407E-A947-70E740481C1C}">
                <a14:useLocalDpi xmlns:a14="http://schemas.microsoft.com/office/drawing/2010/main"/>
              </a:ext>
            </a:extLst>
          </a:blip>
          <a:srcRect/>
          <a:stretch/>
        </p:blipFill>
        <p:spPr>
          <a:xfrm>
            <a:off x="562007" y="1032877"/>
            <a:ext cx="7707085" cy="4180115"/>
          </a:xfrm>
          <a:prstGeom prst="rect">
            <a:avLst/>
          </a:prstGeom>
        </p:spPr>
      </p:pic>
      <p:sp>
        <p:nvSpPr>
          <p:cNvPr id="3" name="Rectangle 2"/>
          <p:cNvSpPr/>
          <p:nvPr/>
        </p:nvSpPr>
        <p:spPr>
          <a:xfrm>
            <a:off x="1275906" y="288207"/>
            <a:ext cx="6464596" cy="584775"/>
          </a:xfrm>
          <a:prstGeom prst="rect">
            <a:avLst/>
          </a:prstGeom>
        </p:spPr>
        <p:txBody>
          <a:bodyPr wrap="square">
            <a:spAutoFit/>
          </a:bodyPr>
          <a:lstStyle/>
          <a:p>
            <a:r>
              <a:rPr lang="en-US" altLang="en-US" sz="3200" dirty="0" smtClean="0">
                <a:solidFill>
                  <a:srgbClr val="0000FF"/>
                </a:solidFill>
                <a:latin typeface="Lucida Sans" pitchFamily="34" charset="0"/>
                <a:cs typeface="Arial" pitchFamily="34" charset="0"/>
              </a:rPr>
              <a:t>Co-inventors of  </a:t>
            </a:r>
            <a:r>
              <a:rPr lang="en-US" altLang="en-US" sz="3200" dirty="0">
                <a:solidFill>
                  <a:srgbClr val="0000FF"/>
                </a:solidFill>
                <a:latin typeface="Lucida Sans" pitchFamily="34" charset="0"/>
                <a:cs typeface="Arial" pitchFamily="34" charset="0"/>
              </a:rPr>
              <a:t>Kodak’s KTFR</a:t>
            </a:r>
          </a:p>
        </p:txBody>
      </p:sp>
      <p:sp>
        <p:nvSpPr>
          <p:cNvPr id="4" name="TextBox 3"/>
          <p:cNvSpPr txBox="1"/>
          <p:nvPr/>
        </p:nvSpPr>
        <p:spPr>
          <a:xfrm>
            <a:off x="797442" y="5212992"/>
            <a:ext cx="6974958" cy="584775"/>
          </a:xfrm>
          <a:prstGeom prst="rect">
            <a:avLst/>
          </a:prstGeom>
          <a:noFill/>
        </p:spPr>
        <p:txBody>
          <a:bodyPr wrap="square" rtlCol="0">
            <a:spAutoFit/>
          </a:bodyPr>
          <a:lstStyle/>
          <a:p>
            <a:r>
              <a:rPr lang="en-US" sz="3200" dirty="0" smtClean="0"/>
              <a:t>Martin </a:t>
            </a:r>
            <a:r>
              <a:rPr lang="en-US" sz="3200" dirty="0" err="1" smtClean="0"/>
              <a:t>Hapher</a:t>
            </a:r>
            <a:r>
              <a:rPr lang="en-US" sz="3200" dirty="0" smtClean="0"/>
              <a:t> 		       Hans Wagner</a:t>
            </a:r>
            <a:endParaRPr lang="en-US" sz="3200" dirty="0"/>
          </a:p>
        </p:txBody>
      </p:sp>
    </p:spTree>
    <p:extLst>
      <p:ext uri="{BB962C8B-B14F-4D97-AF65-F5344CB8AC3E}">
        <p14:creationId xmlns:p14="http://schemas.microsoft.com/office/powerpoint/2010/main" val="31785011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p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09107"/>
            <a:ext cx="5029200"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3042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73" y="977566"/>
            <a:ext cx="8353425" cy="445294"/>
          </a:xfrm>
        </p:spPr>
        <p:txBody>
          <a:bodyPr>
            <a:normAutofit fontScale="90000"/>
          </a:bodyPr>
          <a:lstStyle/>
          <a:p>
            <a:r>
              <a:rPr lang="en-US" dirty="0" err="1" smtClean="0"/>
              <a:t>Rubylith</a:t>
            </a:r>
            <a:r>
              <a:rPr lang="en-US" dirty="0" smtClean="0"/>
              <a:t> Mask Making</a:t>
            </a:r>
            <a:endParaRPr lang="en-US" dirty="0"/>
          </a:p>
        </p:txBody>
      </p:sp>
      <p:pic>
        <p:nvPicPr>
          <p:cNvPr id="4" name="Picture 3"/>
          <p:cNvPicPr>
            <a:picLocks noChangeAspect="1"/>
          </p:cNvPicPr>
          <p:nvPr/>
        </p:nvPicPr>
        <p:blipFill>
          <a:blip r:embed="rId2"/>
          <a:stretch>
            <a:fillRect/>
          </a:stretch>
        </p:blipFill>
        <p:spPr>
          <a:xfrm>
            <a:off x="724902" y="1568014"/>
            <a:ext cx="4047725" cy="4047725"/>
          </a:xfrm>
          <a:prstGeom prst="rect">
            <a:avLst/>
          </a:prstGeom>
        </p:spPr>
      </p:pic>
      <p:pic>
        <p:nvPicPr>
          <p:cNvPr id="7" name="Picture 6"/>
          <p:cNvPicPr>
            <a:picLocks noChangeAspect="1"/>
          </p:cNvPicPr>
          <p:nvPr/>
        </p:nvPicPr>
        <p:blipFill>
          <a:blip r:embed="rId3"/>
          <a:stretch>
            <a:fillRect/>
          </a:stretch>
        </p:blipFill>
        <p:spPr>
          <a:xfrm>
            <a:off x="5263455" y="1568015"/>
            <a:ext cx="2780017" cy="4179170"/>
          </a:xfrm>
          <a:prstGeom prst="rect">
            <a:avLst/>
          </a:prstGeom>
        </p:spPr>
      </p:pic>
    </p:spTree>
    <p:extLst>
      <p:ext uri="{BB962C8B-B14F-4D97-AF65-F5344CB8AC3E}">
        <p14:creationId xmlns:p14="http://schemas.microsoft.com/office/powerpoint/2010/main" val="1165359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166688"/>
            <a:ext cx="5429250" cy="651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8878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free clip art stic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1865" y="1874526"/>
            <a:ext cx="2740025" cy="33578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97100" y="419100"/>
            <a:ext cx="4469557" cy="769441"/>
          </a:xfrm>
          <a:prstGeom prst="rect">
            <a:avLst/>
          </a:prstGeom>
          <a:noFill/>
        </p:spPr>
        <p:txBody>
          <a:bodyPr wrap="none" rtlCol="0">
            <a:spAutoFit/>
          </a:bodyPr>
          <a:lstStyle/>
          <a:p>
            <a:r>
              <a:rPr lang="en-US" sz="4400" dirty="0" smtClean="0">
                <a:solidFill>
                  <a:srgbClr val="3333FF"/>
                </a:solidFill>
              </a:rPr>
              <a:t>This stuff is GLUE!!</a:t>
            </a:r>
            <a:endParaRPr lang="en-US" sz="4400" dirty="0">
              <a:solidFill>
                <a:srgbClr val="3333FF"/>
              </a:solidFill>
            </a:endParaRPr>
          </a:p>
        </p:txBody>
      </p:sp>
      <p:sp>
        <p:nvSpPr>
          <p:cNvPr id="3" name="TextBox 2"/>
          <p:cNvSpPr txBox="1"/>
          <p:nvPr/>
        </p:nvSpPr>
        <p:spPr>
          <a:xfrm>
            <a:off x="4114800" y="2997200"/>
            <a:ext cx="65" cy="276999"/>
          </a:xfrm>
          <a:prstGeom prst="rect">
            <a:avLst/>
          </a:prstGeom>
          <a:noFill/>
        </p:spPr>
        <p:txBody>
          <a:bodyPr wrap="none" lIns="0" tIns="0" rIns="0" bIns="0" rtlCol="0">
            <a:spAutoFit/>
          </a:bodyPr>
          <a:lstStyle/>
          <a:p>
            <a:endParaRPr lang="en-US" dirty="0"/>
          </a:p>
        </p:txBody>
      </p:sp>
    </p:spTree>
    <p:extLst>
      <p:ext uri="{BB962C8B-B14F-4D97-AF65-F5344CB8AC3E}">
        <p14:creationId xmlns:p14="http://schemas.microsoft.com/office/powerpoint/2010/main" val="9797032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p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95600"/>
            <a:ext cx="78486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1" name="Picture 3" descr="swell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57175"/>
            <a:ext cx="26289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Text Box 4"/>
          <p:cNvSpPr txBox="1">
            <a:spLocks noChangeArrowheads="1"/>
          </p:cNvSpPr>
          <p:nvPr/>
        </p:nvSpPr>
        <p:spPr bwMode="auto">
          <a:xfrm>
            <a:off x="723900" y="630346"/>
            <a:ext cx="4648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3200" dirty="0" smtClean="0">
                <a:solidFill>
                  <a:srgbClr val="0000FF"/>
                </a:solidFill>
                <a:latin typeface="Arial" panose="020B0604020202020204" pitchFamily="34" charset="0"/>
                <a:cs typeface="Arial" panose="020B0604020202020204" pitchFamily="34" charset="0"/>
              </a:rPr>
              <a:t> It cannot sustain high aspect ration images.</a:t>
            </a:r>
          </a:p>
          <a:p>
            <a:pPr algn="l" eaLnBrk="1" hangingPunct="1">
              <a:spcBef>
                <a:spcPct val="50000"/>
              </a:spcBef>
            </a:pPr>
            <a:r>
              <a:rPr lang="en-US" altLang="en-US" sz="3200" dirty="0" smtClean="0">
                <a:solidFill>
                  <a:srgbClr val="0000FF"/>
                </a:solidFill>
                <a:latin typeface="Arial" panose="020B0604020202020204" pitchFamily="34" charset="0"/>
                <a:cs typeface="Arial" panose="020B0604020202020204" pitchFamily="34" charset="0"/>
              </a:rPr>
              <a:t>Swelling</a:t>
            </a:r>
            <a:r>
              <a:rPr lang="en-US" altLang="en-US" sz="3200" dirty="0">
                <a:solidFill>
                  <a:srgbClr val="0000FF"/>
                </a:solidFill>
                <a:latin typeface="Arial" panose="020B0604020202020204" pitchFamily="34" charset="0"/>
                <a:cs typeface="Arial" panose="020B0604020202020204" pitchFamily="34" charset="0"/>
              </a:rPr>
              <a:t>, Snakes, Ugh!!</a:t>
            </a:r>
          </a:p>
        </p:txBody>
      </p:sp>
    </p:spTree>
    <p:extLst>
      <p:ext uri="{BB962C8B-B14F-4D97-AF65-F5344CB8AC3E}">
        <p14:creationId xmlns:p14="http://schemas.microsoft.com/office/powerpoint/2010/main" val="17592248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274638"/>
            <a:ext cx="8229600" cy="1143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97500" lnSpcReduction="10000"/>
          </a:bodyPr>
          <a:lstStyle>
            <a:lvl1pPr algn="l" defTabSz="914400" rtl="0" eaLnBrk="1" latinLnBrk="0" hangingPunct="1">
              <a:lnSpc>
                <a:spcPct val="90000"/>
              </a:lnSpc>
              <a:spcBef>
                <a:spcPct val="0"/>
              </a:spcBef>
              <a:buNone/>
              <a:defRPr sz="4400" kern="1200">
                <a:solidFill>
                  <a:srgbClr val="3333FF"/>
                </a:solidFill>
                <a:latin typeface="Arial" panose="020B0604020202020204" pitchFamily="34" charset="0"/>
                <a:ea typeface="+mj-ea"/>
                <a:cs typeface="Arial" panose="020B0604020202020204" pitchFamily="34" charset="0"/>
              </a:defRPr>
            </a:lvl1pPr>
          </a:lstStyle>
          <a:p>
            <a:r>
              <a:rPr lang="en-US" altLang="en-US" sz="4000" dirty="0" smtClean="0"/>
              <a:t>Masks Making</a:t>
            </a:r>
            <a:br>
              <a:rPr lang="en-US" altLang="en-US" sz="4000" dirty="0" smtClean="0"/>
            </a:br>
            <a:endParaRPr lang="en-US" altLang="en-US" sz="4000" dirty="0" smtClean="0"/>
          </a:p>
        </p:txBody>
      </p:sp>
      <p:sp>
        <p:nvSpPr>
          <p:cNvPr id="3" name="TextBox 2"/>
          <p:cNvSpPr txBox="1"/>
          <p:nvPr/>
        </p:nvSpPr>
        <p:spPr>
          <a:xfrm>
            <a:off x="622300" y="1066800"/>
            <a:ext cx="7899400" cy="4062651"/>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Earliest Masks were “emulsion” Masks made by photographic processing</a:t>
            </a:r>
          </a:p>
          <a:p>
            <a:pPr marL="742950" lvl="1" indent="-285750">
              <a:buFont typeface="Arial" panose="020B0604020202020204" pitchFamily="34" charset="0"/>
              <a:buChar char="•"/>
            </a:pPr>
            <a:r>
              <a:rPr lang="en-US" sz="2400" dirty="0" smtClean="0"/>
              <a:t>Emulsion Masks were made on glass</a:t>
            </a:r>
          </a:p>
          <a:p>
            <a:pPr marL="742950" lvl="1" indent="-285750">
              <a:buFont typeface="Arial" panose="020B0604020202020204" pitchFamily="34" charset="0"/>
              <a:buChar char="•"/>
            </a:pPr>
            <a:r>
              <a:rPr lang="en-US" sz="2400" dirty="0" smtClean="0"/>
              <a:t>This design failed due to fragile character of the gelatin emulsion</a:t>
            </a:r>
          </a:p>
          <a:p>
            <a:pPr marL="285750" indent="-285750">
              <a:buFont typeface="Arial" panose="020B0604020202020204" pitchFamily="34" charset="0"/>
              <a:buChar char="•"/>
            </a:pPr>
            <a:r>
              <a:rPr lang="en-US" sz="2400" dirty="0" smtClean="0"/>
              <a:t>The emulsion Mask was replaced with Chromium on glass</a:t>
            </a:r>
          </a:p>
          <a:p>
            <a:pPr marL="742950" lvl="1" indent="-285750">
              <a:buFont typeface="Arial" panose="020B0604020202020204" pitchFamily="34" charset="0"/>
              <a:buChar char="•"/>
            </a:pPr>
            <a:r>
              <a:rPr lang="en-US" sz="2400" dirty="0" smtClean="0"/>
              <a:t>This fundamental design has persisted to this day</a:t>
            </a:r>
          </a:p>
          <a:p>
            <a:pPr marL="285750" indent="-285750">
              <a:buFont typeface="Arial" panose="020B0604020202020204" pitchFamily="34" charset="0"/>
              <a:buChar char="•"/>
            </a:pPr>
            <a:r>
              <a:rPr lang="en-US" sz="2400" dirty="0" smtClean="0"/>
              <a:t>We will discuss the fabrication of modern masks in some detail later in the course.   </a:t>
            </a:r>
          </a:p>
          <a:p>
            <a:pPr marL="742950" lvl="1"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26044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Photographic emulsion of AgCl</a:t>
            </a:r>
            <a:endParaRPr lang="en-US" dirty="0"/>
          </a:p>
        </p:txBody>
      </p:sp>
      <p:grpSp>
        <p:nvGrpSpPr>
          <p:cNvPr id="5" name="Group 4"/>
          <p:cNvGrpSpPr/>
          <p:nvPr/>
        </p:nvGrpSpPr>
        <p:grpSpPr>
          <a:xfrm>
            <a:off x="1206500" y="1612900"/>
            <a:ext cx="1905000" cy="736600"/>
            <a:chOff x="1206500" y="1612900"/>
            <a:chExt cx="1905000" cy="736600"/>
          </a:xfrm>
        </p:grpSpPr>
        <p:sp>
          <p:nvSpPr>
            <p:cNvPr id="4" name="Regular Pentagon 3"/>
            <p:cNvSpPr/>
            <p:nvPr/>
          </p:nvSpPr>
          <p:spPr>
            <a:xfrm>
              <a:off x="1206500" y="1612900"/>
              <a:ext cx="749300" cy="736600"/>
            </a:xfrm>
            <a:prstGeom prst="pentag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gular Pentagon 5"/>
            <p:cNvSpPr/>
            <p:nvPr/>
          </p:nvSpPr>
          <p:spPr>
            <a:xfrm>
              <a:off x="2362200" y="1612900"/>
              <a:ext cx="749300" cy="736600"/>
            </a:xfrm>
            <a:prstGeom prst="pentag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8" name="Group 7"/>
          <p:cNvGrpSpPr/>
          <p:nvPr/>
        </p:nvGrpSpPr>
        <p:grpSpPr>
          <a:xfrm>
            <a:off x="1206500" y="2882900"/>
            <a:ext cx="1905000" cy="736600"/>
            <a:chOff x="1206500" y="1612900"/>
            <a:chExt cx="1905000" cy="736600"/>
          </a:xfrm>
        </p:grpSpPr>
        <p:sp>
          <p:nvSpPr>
            <p:cNvPr id="9" name="Regular Pentagon 8"/>
            <p:cNvSpPr/>
            <p:nvPr/>
          </p:nvSpPr>
          <p:spPr>
            <a:xfrm>
              <a:off x="1206500" y="1612900"/>
              <a:ext cx="749300" cy="736600"/>
            </a:xfrm>
            <a:prstGeom prst="pentagon">
              <a:avLst/>
            </a:prstGeom>
            <a:solidFill>
              <a:schemeClr val="tx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gular Pentagon 9"/>
            <p:cNvSpPr/>
            <p:nvPr/>
          </p:nvSpPr>
          <p:spPr>
            <a:xfrm>
              <a:off x="2362200" y="1612900"/>
              <a:ext cx="749300" cy="736600"/>
            </a:xfrm>
            <a:prstGeom prst="pentag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4" name="Regular Pentagon 13"/>
          <p:cNvSpPr/>
          <p:nvPr/>
        </p:nvSpPr>
        <p:spPr>
          <a:xfrm>
            <a:off x="1206500" y="5434011"/>
            <a:ext cx="749300" cy="736600"/>
          </a:xfrm>
          <a:prstGeom prst="pentagon">
            <a:avLst/>
          </a:prstGeom>
          <a:solidFill>
            <a:schemeClr val="tx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Lightning Bolt 6"/>
          <p:cNvSpPr/>
          <p:nvPr/>
        </p:nvSpPr>
        <p:spPr>
          <a:xfrm>
            <a:off x="819150" y="1056482"/>
            <a:ext cx="762000" cy="90170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501775" y="1925241"/>
            <a:ext cx="2667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368675" y="1688812"/>
            <a:ext cx="2527300" cy="584775"/>
          </a:xfrm>
          <a:prstGeom prst="rect">
            <a:avLst/>
          </a:prstGeom>
          <a:noFill/>
        </p:spPr>
        <p:txBody>
          <a:bodyPr wrap="square" rtlCol="0">
            <a:spAutoFit/>
          </a:bodyPr>
          <a:lstStyle/>
          <a:p>
            <a:r>
              <a:rPr lang="en-US" sz="3200" dirty="0" smtClean="0"/>
              <a:t>Expose </a:t>
            </a:r>
            <a:endParaRPr lang="en-US" sz="3200" dirty="0"/>
          </a:p>
        </p:txBody>
      </p:sp>
      <p:sp>
        <p:nvSpPr>
          <p:cNvPr id="19" name="TextBox 18"/>
          <p:cNvSpPr txBox="1"/>
          <p:nvPr/>
        </p:nvSpPr>
        <p:spPr>
          <a:xfrm>
            <a:off x="3568700" y="5509923"/>
            <a:ext cx="5232400" cy="584775"/>
          </a:xfrm>
          <a:prstGeom prst="rect">
            <a:avLst/>
          </a:prstGeom>
          <a:noFill/>
        </p:spPr>
        <p:txBody>
          <a:bodyPr wrap="square" rtlCol="0">
            <a:spAutoFit/>
          </a:bodyPr>
          <a:lstStyle/>
          <a:p>
            <a:r>
              <a:rPr lang="en-US" sz="3200" dirty="0" smtClean="0"/>
              <a:t>Fix – Sodium Thiosulfate</a:t>
            </a:r>
            <a:endParaRPr lang="en-US" sz="3200" dirty="0"/>
          </a:p>
        </p:txBody>
      </p:sp>
      <p:sp>
        <p:nvSpPr>
          <p:cNvPr id="23" name="Rectangle 22"/>
          <p:cNvSpPr/>
          <p:nvPr/>
        </p:nvSpPr>
        <p:spPr>
          <a:xfrm>
            <a:off x="3368674" y="2807265"/>
            <a:ext cx="5661026" cy="1077218"/>
          </a:xfrm>
          <a:prstGeom prst="rect">
            <a:avLst/>
          </a:prstGeom>
        </p:spPr>
        <p:txBody>
          <a:bodyPr wrap="square">
            <a:spAutoFit/>
          </a:bodyPr>
          <a:lstStyle/>
          <a:p>
            <a:r>
              <a:rPr lang="en-US" sz="3200" dirty="0" smtClean="0"/>
              <a:t>Develop</a:t>
            </a:r>
            <a:r>
              <a:rPr lang="en-US" sz="2400" dirty="0" smtClean="0"/>
              <a:t> - </a:t>
            </a:r>
            <a:r>
              <a:rPr lang="en-US" sz="3200" dirty="0"/>
              <a:t>monomethyl-p-aminophenol </a:t>
            </a:r>
            <a:r>
              <a:rPr lang="en-US" sz="3200" dirty="0" err="1" smtClean="0"/>
              <a:t>hemisulfate</a:t>
            </a:r>
            <a:r>
              <a:rPr lang="en-US" sz="3200" dirty="0" smtClean="0"/>
              <a:t>, base</a:t>
            </a:r>
            <a:endParaRPr lang="en-US" sz="4000" dirty="0"/>
          </a:p>
        </p:txBody>
      </p:sp>
      <p:sp>
        <p:nvSpPr>
          <p:cNvPr id="24" name="Rectangle 23"/>
          <p:cNvSpPr/>
          <p:nvPr/>
        </p:nvSpPr>
        <p:spPr>
          <a:xfrm>
            <a:off x="3568700" y="4295050"/>
            <a:ext cx="4020602" cy="523220"/>
          </a:xfrm>
          <a:prstGeom prst="rect">
            <a:avLst/>
          </a:prstGeom>
        </p:spPr>
        <p:txBody>
          <a:bodyPr wrap="square">
            <a:spAutoFit/>
          </a:bodyPr>
          <a:lstStyle/>
          <a:p>
            <a:r>
              <a:rPr lang="en-US" sz="2800" dirty="0" smtClean="0"/>
              <a:t>Stop – Acetic Acid</a:t>
            </a:r>
            <a:endParaRPr lang="en-US" sz="2800" dirty="0"/>
          </a:p>
        </p:txBody>
      </p:sp>
      <p:grpSp>
        <p:nvGrpSpPr>
          <p:cNvPr id="17" name="Group 16"/>
          <p:cNvGrpSpPr/>
          <p:nvPr/>
        </p:nvGrpSpPr>
        <p:grpSpPr>
          <a:xfrm>
            <a:off x="1206500" y="4188360"/>
            <a:ext cx="1905000" cy="736600"/>
            <a:chOff x="1206500" y="1612900"/>
            <a:chExt cx="1905000" cy="736600"/>
          </a:xfrm>
        </p:grpSpPr>
        <p:sp>
          <p:nvSpPr>
            <p:cNvPr id="18" name="Regular Pentagon 17"/>
            <p:cNvSpPr/>
            <p:nvPr/>
          </p:nvSpPr>
          <p:spPr>
            <a:xfrm>
              <a:off x="1206500" y="1612900"/>
              <a:ext cx="749300" cy="736600"/>
            </a:xfrm>
            <a:prstGeom prst="pentagon">
              <a:avLst/>
            </a:prstGeom>
            <a:solidFill>
              <a:schemeClr val="tx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gular Pentagon 19"/>
            <p:cNvSpPr/>
            <p:nvPr/>
          </p:nvSpPr>
          <p:spPr>
            <a:xfrm>
              <a:off x="2362200" y="1612900"/>
              <a:ext cx="749300" cy="736600"/>
            </a:xfrm>
            <a:prstGeom prst="pentag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48000"/>
                    </a14:imgEffect>
                    <a14:imgEffect>
                      <a14:brightnessContrast bright="9000" contrast="19000"/>
                    </a14:imgEffect>
                  </a14:imgLayer>
                </a14:imgProps>
              </a:ext>
            </a:extLst>
          </a:blip>
          <a:stretch>
            <a:fillRect/>
          </a:stretch>
        </p:blipFill>
        <p:spPr>
          <a:xfrm>
            <a:off x="4845367" y="197415"/>
            <a:ext cx="3476625" cy="2609850"/>
          </a:xfrm>
          <a:prstGeom prst="rect">
            <a:avLst/>
          </a:prstGeom>
        </p:spPr>
      </p:pic>
    </p:spTree>
    <p:extLst>
      <p:ext uri="{BB962C8B-B14F-4D97-AF65-F5344CB8AC3E}">
        <p14:creationId xmlns:p14="http://schemas.microsoft.com/office/powerpoint/2010/main" val="314899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engineering drawing"/>
          <p:cNvPicPr>
            <a:picLocks noChangeAspect="1" noChangeArrowheads="1"/>
          </p:cNvPicPr>
          <p:nvPr/>
        </p:nvPicPr>
        <p:blipFill rotWithShape="1">
          <a:blip r:embed="rId2">
            <a:extLst>
              <a:ext uri="{28A0092B-C50C-407E-A947-70E740481C1C}">
                <a14:useLocalDpi xmlns:a14="http://schemas.microsoft.com/office/drawing/2010/main" val="0"/>
              </a:ext>
            </a:extLst>
          </a:blip>
          <a:srcRect b="12636"/>
          <a:stretch/>
        </p:blipFill>
        <p:spPr bwMode="auto">
          <a:xfrm>
            <a:off x="594470" y="774700"/>
            <a:ext cx="8422530" cy="54991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srcRect l="44199"/>
          <a:stretch/>
        </p:blipFill>
        <p:spPr>
          <a:xfrm>
            <a:off x="1110252" y="904656"/>
            <a:ext cx="3695483" cy="5239187"/>
          </a:xfrm>
          <a:prstGeom prst="rect">
            <a:avLst/>
          </a:prstGeom>
          <a:ln w="88900" cap="sq" cmpd="thickThin">
            <a:solidFill>
              <a:srgbClr val="000000"/>
            </a:solidFill>
            <a:prstDash val="solid"/>
            <a:miter lim="800000"/>
          </a:ln>
          <a:effectLst>
            <a:innerShdw blurRad="76200">
              <a:srgbClr val="000000"/>
            </a:innerShdw>
          </a:effectLst>
        </p:spPr>
      </p:pic>
      <p:sp>
        <p:nvSpPr>
          <p:cNvPr id="3" name="TextBox 2"/>
          <p:cNvSpPr txBox="1"/>
          <p:nvPr/>
        </p:nvSpPr>
        <p:spPr>
          <a:xfrm>
            <a:off x="2743200" y="52169"/>
            <a:ext cx="6819900" cy="646331"/>
          </a:xfrm>
          <a:prstGeom prst="rect">
            <a:avLst/>
          </a:prstGeom>
          <a:noFill/>
        </p:spPr>
        <p:txBody>
          <a:bodyPr wrap="square" rtlCol="0">
            <a:spAutoFit/>
          </a:bodyPr>
          <a:lstStyle/>
          <a:p>
            <a:r>
              <a:rPr lang="en-US" sz="3600" dirty="0" smtClean="0">
                <a:solidFill>
                  <a:srgbClr val="3333FF"/>
                </a:solidFill>
              </a:rPr>
              <a:t>Engineering Drafting</a:t>
            </a:r>
            <a:endParaRPr lang="en-US" sz="3600" dirty="0">
              <a:solidFill>
                <a:srgbClr val="3333FF"/>
              </a:solidFill>
            </a:endParaRPr>
          </a:p>
        </p:txBody>
      </p:sp>
    </p:spTree>
    <p:extLst>
      <p:ext uri="{BB962C8B-B14F-4D97-AF65-F5344CB8AC3E}">
        <p14:creationId xmlns:p14="http://schemas.microsoft.com/office/powerpoint/2010/main" val="313054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alumni.media.mit.edu/~mcnerney/2009-4004/4004-masks-composi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673" y="622336"/>
            <a:ext cx="7388227" cy="54128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38000"/>
                    </a14:imgEffect>
                  </a14:imgLayer>
                </a14:imgProps>
              </a:ext>
            </a:extLst>
          </a:blip>
          <a:srcRect l="68590" t="27222" r="15686" b="51020"/>
          <a:stretch/>
        </p:blipFill>
        <p:spPr>
          <a:xfrm>
            <a:off x="1774409" y="622336"/>
            <a:ext cx="5611055" cy="5691064"/>
          </a:xfrm>
          <a:prstGeom prst="rect">
            <a:avLst/>
          </a:prstGeom>
        </p:spPr>
      </p:pic>
      <p:sp>
        <p:nvSpPr>
          <p:cNvPr id="3" name="TextBox 2"/>
          <p:cNvSpPr txBox="1"/>
          <p:nvPr/>
        </p:nvSpPr>
        <p:spPr>
          <a:xfrm>
            <a:off x="2915064" y="37561"/>
            <a:ext cx="4470400" cy="584775"/>
          </a:xfrm>
          <a:prstGeom prst="rect">
            <a:avLst/>
          </a:prstGeom>
          <a:noFill/>
        </p:spPr>
        <p:txBody>
          <a:bodyPr wrap="square" rtlCol="0">
            <a:spAutoFit/>
          </a:bodyPr>
          <a:lstStyle/>
          <a:p>
            <a:r>
              <a:rPr lang="en-US" sz="3200" dirty="0" smtClean="0">
                <a:solidFill>
                  <a:srgbClr val="3333FF"/>
                </a:solidFill>
              </a:rPr>
              <a:t>CAD Drawn Mask</a:t>
            </a:r>
            <a:endParaRPr lang="en-US" sz="3200" dirty="0">
              <a:solidFill>
                <a:srgbClr val="3333FF"/>
              </a:solidFill>
            </a:endParaRPr>
          </a:p>
        </p:txBody>
      </p:sp>
    </p:spTree>
    <p:extLst>
      <p:ext uri="{BB962C8B-B14F-4D97-AF65-F5344CB8AC3E}">
        <p14:creationId xmlns:p14="http://schemas.microsoft.com/office/powerpoint/2010/main" val="186899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Mask Writers</a:t>
            </a:r>
            <a:endParaRPr lang="en-US" dirty="0"/>
          </a:p>
        </p:txBody>
      </p:sp>
      <p:pic>
        <p:nvPicPr>
          <p:cNvPr id="4098" name="Picture 2" descr="Image result for heidelberg laser mask wri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303" y="1569491"/>
            <a:ext cx="8033047" cy="4518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872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63895"/>
            <a:ext cx="7886700" cy="1325563"/>
          </a:xfrm>
        </p:spPr>
        <p:txBody>
          <a:bodyPr/>
          <a:lstStyle/>
          <a:p>
            <a:r>
              <a:rPr lang="en-US" dirty="0" smtClean="0"/>
              <a:t>Laser Mask Writers</a:t>
            </a:r>
            <a:endParaRPr lang="en-US" dirty="0"/>
          </a:p>
        </p:txBody>
      </p:sp>
      <p:pic>
        <p:nvPicPr>
          <p:cNvPr id="4" name="Picture 3"/>
          <p:cNvPicPr>
            <a:picLocks noChangeAspect="1"/>
          </p:cNvPicPr>
          <p:nvPr/>
        </p:nvPicPr>
        <p:blipFill rotWithShape="1">
          <a:blip r:embed="rId2"/>
          <a:srcRect l="36345"/>
          <a:stretch/>
        </p:blipFill>
        <p:spPr>
          <a:xfrm>
            <a:off x="1202280" y="1389458"/>
            <a:ext cx="6739439" cy="4804321"/>
          </a:xfrm>
          <a:prstGeom prst="rect">
            <a:avLst/>
          </a:prstGeom>
        </p:spPr>
      </p:pic>
    </p:spTree>
    <p:extLst>
      <p:ext uri="{BB962C8B-B14F-4D97-AF65-F5344CB8AC3E}">
        <p14:creationId xmlns:p14="http://schemas.microsoft.com/office/powerpoint/2010/main" val="24942915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2485</TotalTime>
  <Words>767</Words>
  <Application>Microsoft Office PowerPoint</Application>
  <PresentationFormat>On-screen Show (4:3)</PresentationFormat>
  <Paragraphs>143</Paragraphs>
  <Slides>32</Slides>
  <Notes>14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32</vt:i4>
      </vt:variant>
    </vt:vector>
  </HeadingPairs>
  <TitlesOfParts>
    <vt:vector size="40" baseType="lpstr">
      <vt:lpstr>Arial</vt:lpstr>
      <vt:lpstr>Calibri</vt:lpstr>
      <vt:lpstr>Lucida Sans</vt:lpstr>
      <vt:lpstr>Times New Roman</vt:lpstr>
      <vt:lpstr>Wingdings</vt:lpstr>
      <vt:lpstr>Office Theme</vt:lpstr>
      <vt:lpstr>CS ChemDraw Drawing</vt:lpstr>
      <vt:lpstr>Document</vt:lpstr>
      <vt:lpstr>Lecture 2</vt:lpstr>
      <vt:lpstr>PowerPoint Presentation</vt:lpstr>
      <vt:lpstr>Rubylith Mask Making</vt:lpstr>
      <vt:lpstr>PowerPoint Presentation</vt:lpstr>
      <vt:lpstr>Photographic emulsion of AgCl</vt:lpstr>
      <vt:lpstr>PowerPoint Presentation</vt:lpstr>
      <vt:lpstr>PowerPoint Presentation</vt:lpstr>
      <vt:lpstr>Laser Mask Writers</vt:lpstr>
      <vt:lpstr>Laser Mask Writers</vt:lpstr>
      <vt:lpstr>PowerPoint Presentation</vt:lpstr>
      <vt:lpstr>Electron Beam Lithography for Masks </vt:lpstr>
      <vt:lpstr>Toppan Photomask  Round Rock, TX</vt:lpstr>
      <vt:lpstr>Contact Mask Aligner</vt:lpstr>
      <vt:lpstr>PowerPoint Presentation</vt:lpstr>
      <vt:lpstr>We Started With Contact Printing</vt:lpstr>
      <vt:lpstr>PowerPoint Presentation</vt:lpstr>
      <vt:lpstr>PowerPoint Presentation</vt:lpstr>
      <vt:lpstr>PowerPoint Presentation</vt:lpstr>
      <vt:lpstr>But….let’s look at some Resists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Willson</dc:creator>
  <cp:lastModifiedBy>grant</cp:lastModifiedBy>
  <cp:revision>122</cp:revision>
  <cp:lastPrinted>2018-09-04T13:13:26Z</cp:lastPrinted>
  <dcterms:created xsi:type="dcterms:W3CDTF">2016-08-24T17:33:50Z</dcterms:created>
  <dcterms:modified xsi:type="dcterms:W3CDTF">2018-09-04T18:50:06Z</dcterms:modified>
</cp:coreProperties>
</file>